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339" r:id="rId2"/>
    <p:sldId id="340" r:id="rId3"/>
    <p:sldId id="341" r:id="rId4"/>
    <p:sldId id="342" r:id="rId5"/>
    <p:sldId id="345" r:id="rId6"/>
    <p:sldId id="368" r:id="rId7"/>
    <p:sldId id="370" r:id="rId8"/>
    <p:sldId id="371" r:id="rId9"/>
    <p:sldId id="349" r:id="rId10"/>
    <p:sldId id="380" r:id="rId11"/>
    <p:sldId id="385" r:id="rId12"/>
    <p:sldId id="355" r:id="rId13"/>
    <p:sldId id="351" r:id="rId14"/>
    <p:sldId id="356" r:id="rId15"/>
    <p:sldId id="381" r:id="rId16"/>
    <p:sldId id="387" r:id="rId17"/>
    <p:sldId id="357" r:id="rId18"/>
    <p:sldId id="358" r:id="rId19"/>
    <p:sldId id="359" r:id="rId20"/>
    <p:sldId id="363" r:id="rId21"/>
    <p:sldId id="386" r:id="rId22"/>
  </p:sldIdLst>
  <p:sldSz cx="12190413"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C2FEF0"/>
    <a:srgbClr val="D1EDFF"/>
    <a:srgbClr val="0099CC"/>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等深淺樣式 2 - 輔色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44" autoAdjust="0"/>
    <p:restoredTop sz="94737" autoAdjust="0"/>
  </p:normalViewPr>
  <p:slideViewPr>
    <p:cSldViewPr>
      <p:cViewPr varScale="1">
        <p:scale>
          <a:sx n="82" d="100"/>
          <a:sy n="82" d="100"/>
        </p:scale>
        <p:origin x="552" y="9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2" d="100"/>
          <a:sy n="52" d="100"/>
        </p:scale>
        <p:origin x="-2892"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2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CB6D71D-A08B-47E2-A1E0-5B4FAFEECB72}" type="datetimeFigureOut">
              <a:rPr lang="zh-TW" altLang="en-US" smtClean="0"/>
              <a:pPr/>
              <a:t>2020/7/30</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2C9C76-2962-4B84-ACAD-645C3F0C1642}" type="slidenum">
              <a:rPr lang="zh-TW" altLang="en-US" smtClean="0"/>
              <a:pPr/>
              <a:t>‹#›</a:t>
            </a:fld>
            <a:endParaRPr lang="zh-TW" altLang="en-US"/>
          </a:p>
        </p:txBody>
      </p:sp>
    </p:spTree>
    <p:extLst>
      <p:ext uri="{BB962C8B-B14F-4D97-AF65-F5344CB8AC3E}">
        <p14:creationId xmlns:p14="http://schemas.microsoft.com/office/powerpoint/2010/main" val="29365252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99C455-B9E8-4270-AF49-2C8D36ECBF87}" type="datetimeFigureOut">
              <a:rPr lang="zh-TW" altLang="en-US" smtClean="0"/>
              <a:pPr/>
              <a:t>2020/7/30</a:t>
            </a:fld>
            <a:endParaRPr lang="zh-TW" altLang="en-US"/>
          </a:p>
        </p:txBody>
      </p:sp>
      <p:sp>
        <p:nvSpPr>
          <p:cNvPr id="4" name="投影片圖像版面配置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3CBB874-8A4F-4D6B-BA4D-4EA438F34767}" type="slidenum">
              <a:rPr lang="zh-TW" altLang="en-US" smtClean="0"/>
              <a:pPr/>
              <a:t>‹#›</a:t>
            </a:fld>
            <a:endParaRPr lang="zh-TW" altLang="en-US"/>
          </a:p>
        </p:txBody>
      </p:sp>
    </p:spTree>
    <p:extLst>
      <p:ext uri="{BB962C8B-B14F-4D97-AF65-F5344CB8AC3E}">
        <p14:creationId xmlns:p14="http://schemas.microsoft.com/office/powerpoint/2010/main" val="151018565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290256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187945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462156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32453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2329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691066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808470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46288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27228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242438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846407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101517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753346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651121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400740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8638637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962132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2539509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218535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4148616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668844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438150" y="2762250"/>
            <a:ext cx="3867150"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投影片">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30629"/>
            <a:ext cx="12192000" cy="6639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日期版面配置區 1"/>
          <p:cNvSpPr>
            <a:spLocks noGrp="1"/>
          </p:cNvSpPr>
          <p:nvPr>
            <p:ph type="dt" sz="half" idx="10"/>
          </p:nvPr>
        </p:nvSpPr>
        <p:spPr/>
        <p:txBody>
          <a:bodyPr/>
          <a:lstStyle/>
          <a:p>
            <a:fld id="{71C1539C-3E60-4850-A32B-163ACD3E5025}" type="datetime1">
              <a:rPr lang="zh-TW" altLang="en-US" smtClean="0"/>
              <a:pPr/>
              <a:t>2020/7/30</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a:xfrm>
            <a:off x="9112646" y="6453340"/>
            <a:ext cx="2743200" cy="365125"/>
          </a:xfrm>
        </p:spPr>
        <p:txBody>
          <a:bodyPr/>
          <a:lstStyle>
            <a:lvl1pPr>
              <a:defRPr sz="1600" b="1"/>
            </a:lvl1pPr>
          </a:lstStyle>
          <a:p>
            <a:fld id="{AF44CCD9-AF14-4FD0-8E12-CF82B8F58377}" type="slidenum">
              <a:rPr lang="zh-TW" altLang="en-US" smtClean="0"/>
              <a:pPr/>
              <a:t>‹#›</a:t>
            </a:fld>
            <a:endParaRPr lang="zh-TW" alt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09521" y="1600205"/>
            <a:ext cx="10971372"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609521" y="6356355"/>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DD39BD-84F8-4F21-B42E-000125A16DE6}" type="datetime1">
              <a:rPr lang="zh-TW" altLang="en-US" smtClean="0"/>
              <a:pPr/>
              <a:t>2020/7/30</a:t>
            </a:fld>
            <a:endParaRPr lang="zh-TW" altLang="en-US"/>
          </a:p>
        </p:txBody>
      </p:sp>
      <p:sp>
        <p:nvSpPr>
          <p:cNvPr id="5" name="頁尾版面配置區 4"/>
          <p:cNvSpPr>
            <a:spLocks noGrp="1"/>
          </p:cNvSpPr>
          <p:nvPr>
            <p:ph type="ftr" sz="quarter" idx="3"/>
          </p:nvPr>
        </p:nvSpPr>
        <p:spPr>
          <a:xfrm>
            <a:off x="4165060" y="6356355"/>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7" name="投影片編號版面配置區 5"/>
          <p:cNvSpPr>
            <a:spLocks noGrp="1"/>
          </p:cNvSpPr>
          <p:nvPr>
            <p:ph type="sldNum" sz="quarter" idx="4"/>
          </p:nvPr>
        </p:nvSpPr>
        <p:spPr>
          <a:xfrm>
            <a:off x="8896622"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wmf"/><Relationship Id="rId5" Type="http://schemas.openxmlformats.org/officeDocument/2006/relationships/oleObject" Target="../embeddings/oleObject1.bin"/><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0.wmf"/><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21.w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notesSlide" Target="../notesSlides/notesSlide17.xml"/><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8.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image" Target="../media/image27.wmf"/><Relationship Id="rId4" Type="http://schemas.openxmlformats.org/officeDocument/2006/relationships/oleObject" Target="../embeddings/oleObject7.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9.wmf"/><Relationship Id="rId4" Type="http://schemas.openxmlformats.org/officeDocument/2006/relationships/oleObject" Target="../embeddings/oleObject9.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0.wmf"/><Relationship Id="rId5" Type="http://schemas.openxmlformats.org/officeDocument/2006/relationships/oleObject" Target="../embeddings/oleObject10.bin"/><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9" name="Text Box 18"/>
          <p:cNvSpPr txBox="1">
            <a:spLocks noChangeArrowheads="1"/>
          </p:cNvSpPr>
          <p:nvPr/>
        </p:nvSpPr>
        <p:spPr bwMode="auto">
          <a:xfrm>
            <a:off x="910630" y="1268760"/>
            <a:ext cx="9561513" cy="1631216"/>
          </a:xfrm>
          <a:prstGeom prst="rect">
            <a:avLst/>
          </a:prstGeom>
          <a:noFill/>
          <a:ln w="12700">
            <a:noFill/>
            <a:miter lim="800000"/>
            <a:headEnd/>
            <a:tailEnd/>
          </a:ln>
        </p:spPr>
        <p:txBody>
          <a:bodyPr>
            <a:spAutoFit/>
          </a:bodyPr>
          <a:lstStyle/>
          <a:p>
            <a:pPr algn="ctr" eaLnBrk="0" hangingPunct="0">
              <a:spcBef>
                <a:spcPct val="50000"/>
              </a:spcBef>
            </a:pPr>
            <a:r>
              <a:rPr lang="en-US" altLang="zh-TW" sz="4000" b="1" dirty="0">
                <a:latin typeface="Calibri" pitchFamily="34" charset="0"/>
              </a:rPr>
              <a:t>8D </a:t>
            </a:r>
            <a:r>
              <a:rPr lang="en-US" altLang="zh-TW" sz="4000" b="1" dirty="0" smtClean="0">
                <a:latin typeface="Calibri" pitchFamily="34" charset="0"/>
              </a:rPr>
              <a:t>Report </a:t>
            </a:r>
          </a:p>
          <a:p>
            <a:pPr algn="ctr" eaLnBrk="0" hangingPunct="0">
              <a:spcBef>
                <a:spcPct val="50000"/>
              </a:spcBef>
            </a:pPr>
            <a:r>
              <a:rPr lang="en-US" altLang="zh-TW" sz="4000" b="1" dirty="0" smtClean="0">
                <a:latin typeface="Calibri" pitchFamily="34" charset="0"/>
              </a:rPr>
              <a:t>for cosmetic issue of BFX – UH200 (T99X202)</a:t>
            </a:r>
            <a:endParaRPr lang="en-US" altLang="zh-TW" sz="4000" b="1" dirty="0">
              <a:latin typeface="Calibri" pitchFamily="34" charset="0"/>
            </a:endParaRPr>
          </a:p>
        </p:txBody>
      </p:sp>
      <p:sp>
        <p:nvSpPr>
          <p:cNvPr id="10" name="文字方塊 2"/>
          <p:cNvSpPr txBox="1">
            <a:spLocks noChangeArrowheads="1"/>
          </p:cNvSpPr>
          <p:nvPr/>
        </p:nvSpPr>
        <p:spPr bwMode="auto">
          <a:xfrm>
            <a:off x="9015686" y="5013176"/>
            <a:ext cx="2706125" cy="707886"/>
          </a:xfrm>
          <a:prstGeom prst="rect">
            <a:avLst/>
          </a:prstGeom>
          <a:noFill/>
          <a:ln w="9525">
            <a:noFill/>
            <a:miter lim="800000"/>
            <a:headEnd/>
            <a:tailEnd/>
          </a:ln>
        </p:spPr>
        <p:txBody>
          <a:bodyPr wrap="none">
            <a:spAutoFit/>
          </a:bodyPr>
          <a:lstStyle/>
          <a:p>
            <a:pPr eaLnBrk="0" hangingPunct="0"/>
            <a:r>
              <a:rPr lang="en-US" altLang="zh-TW" sz="2000" dirty="0">
                <a:latin typeface="Calibri" pitchFamily="34" charset="0"/>
                <a:cs typeface="Calibri" pitchFamily="34" charset="0"/>
              </a:rPr>
              <a:t>Date : </a:t>
            </a:r>
            <a:r>
              <a:rPr lang="en-US" altLang="zh-TW" sz="2000" dirty="0" smtClean="0">
                <a:latin typeface="Calibri" pitchFamily="34" charset="0"/>
                <a:cs typeface="Calibri" pitchFamily="34" charset="0"/>
              </a:rPr>
              <a:t>27 July 2020</a:t>
            </a:r>
            <a:endParaRPr lang="en-US" altLang="zh-CN" sz="2000" dirty="0">
              <a:latin typeface="Calibri" pitchFamily="34" charset="0"/>
              <a:cs typeface="Calibri" pitchFamily="34" charset="0"/>
            </a:endParaRPr>
          </a:p>
          <a:p>
            <a:pPr eaLnBrk="0" hangingPunct="0"/>
            <a:r>
              <a:rPr lang="en-US" altLang="en-US" sz="2000" dirty="0">
                <a:latin typeface="Calibri" pitchFamily="34" charset="0"/>
                <a:cs typeface="Calibri" pitchFamily="34" charset="0"/>
              </a:rPr>
              <a:t>Prepared by</a:t>
            </a:r>
            <a:r>
              <a:rPr lang="en-US" altLang="en-US" sz="2000" dirty="0" smtClean="0">
                <a:latin typeface="Calibri" pitchFamily="34" charset="0"/>
                <a:cs typeface="Calibri" pitchFamily="34" charset="0"/>
              </a:rPr>
              <a:t>: </a:t>
            </a:r>
            <a:r>
              <a:rPr lang="en-US" altLang="en-US" sz="2000" dirty="0" err="1" smtClean="0">
                <a:latin typeface="Calibri" pitchFamily="34" charset="0"/>
                <a:cs typeface="Calibri" pitchFamily="34" charset="0"/>
              </a:rPr>
              <a:t>Heng</a:t>
            </a:r>
            <a:r>
              <a:rPr lang="en-US" altLang="en-US" sz="2000" dirty="0" smtClean="0">
                <a:latin typeface="Calibri" pitchFamily="34" charset="0"/>
                <a:cs typeface="Calibri" pitchFamily="34" charset="0"/>
              </a:rPr>
              <a:t> </a:t>
            </a:r>
            <a:r>
              <a:rPr lang="en-US" altLang="en-US" sz="2000" dirty="0" err="1" smtClean="0">
                <a:latin typeface="Calibri" pitchFamily="34" charset="0"/>
                <a:cs typeface="Calibri" pitchFamily="34" charset="0"/>
              </a:rPr>
              <a:t>Ruan</a:t>
            </a:r>
            <a:endParaRPr lang="en-US" altLang="en-US" sz="2000" dirty="0" smtClean="0">
              <a:latin typeface="Calibri" pitchFamily="34" charset="0"/>
              <a:cs typeface="Calibri" pitchFamily="34" charset="0"/>
            </a:endParaRPr>
          </a:p>
        </p:txBody>
      </p:sp>
    </p:spTree>
    <p:extLst>
      <p:ext uri="{BB962C8B-B14F-4D97-AF65-F5344CB8AC3E}">
        <p14:creationId xmlns:p14="http://schemas.microsoft.com/office/powerpoint/2010/main" val="15912720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50"/>
          <p:cNvSpPr>
            <a:spLocks noChangeArrowheads="1"/>
          </p:cNvSpPr>
          <p:nvPr/>
        </p:nvSpPr>
        <p:spPr bwMode="auto">
          <a:xfrm>
            <a:off x="2687841" y="188913"/>
            <a:ext cx="4508094" cy="646331"/>
          </a:xfrm>
          <a:prstGeom prst="rect">
            <a:avLst/>
          </a:prstGeom>
          <a:noFill/>
          <a:ln w="9525">
            <a:noFill/>
            <a:miter lim="800000"/>
            <a:headEnd/>
            <a:tailEnd/>
          </a:ln>
        </p:spPr>
        <p:txBody>
          <a:bodyPr wrap="none">
            <a:spAutoFit/>
          </a:bodyPr>
          <a:lstStyle/>
          <a:p>
            <a:pPr algn="ctr">
              <a:spcBef>
                <a:spcPct val="50000"/>
              </a:spcBef>
            </a:pPr>
            <a:r>
              <a:rPr kumimoji="0" lang="en-US" altLang="zh-TW" sz="3600" b="1" dirty="0">
                <a:latin typeface="Calibri" pitchFamily="34" charset="0"/>
                <a:ea typeface="標楷體" pitchFamily="65" charset="-120"/>
              </a:rPr>
              <a:t>D1. Establish the Team</a:t>
            </a:r>
          </a:p>
        </p:txBody>
      </p:sp>
      <p:sp>
        <p:nvSpPr>
          <p:cNvPr id="4" name="Rectangle 69"/>
          <p:cNvSpPr>
            <a:spLocks noChangeArrowheads="1"/>
          </p:cNvSpPr>
          <p:nvPr/>
        </p:nvSpPr>
        <p:spPr bwMode="auto">
          <a:xfrm>
            <a:off x="1928664" y="1140736"/>
            <a:ext cx="7040563" cy="4339650"/>
          </a:xfrm>
          <a:prstGeom prst="rect">
            <a:avLst/>
          </a:prstGeom>
          <a:noFill/>
          <a:ln w="9525">
            <a:noFill/>
            <a:miter lim="800000"/>
            <a:headEnd/>
            <a:tailEnd/>
          </a:ln>
        </p:spPr>
        <p:txBody>
          <a:bodyPr>
            <a:spAutoFit/>
          </a:bodyPr>
          <a:lstStyle/>
          <a:p>
            <a:pPr marL="117475">
              <a:spcBef>
                <a:spcPct val="50000"/>
              </a:spcBef>
            </a:pPr>
            <a:r>
              <a:rPr kumimoji="0" lang="en-US" altLang="zh-CN" sz="2400" b="1" dirty="0">
                <a:latin typeface="Calibri" pitchFamily="34" charset="0"/>
                <a:ea typeface="標楷體" pitchFamily="65" charset="-120"/>
              </a:rPr>
              <a:t>Team Leader:  </a:t>
            </a:r>
            <a:r>
              <a:rPr kumimoji="0" lang="en-US" altLang="zh-CN" sz="2400" b="1" dirty="0" smtClean="0">
                <a:latin typeface="Calibri" pitchFamily="34" charset="0"/>
                <a:ea typeface="標楷體" pitchFamily="65" charset="-120"/>
              </a:rPr>
              <a:t>David Yin</a:t>
            </a:r>
          </a:p>
          <a:p>
            <a:pPr marL="117475">
              <a:spcBef>
                <a:spcPct val="50000"/>
              </a:spcBef>
            </a:pPr>
            <a:r>
              <a:rPr kumimoji="0" lang="en-US" altLang="zh-CN" sz="2400" b="1" dirty="0" smtClean="0">
                <a:latin typeface="Calibri" pitchFamily="34" charset="0"/>
                <a:ea typeface="標楷體" pitchFamily="65" charset="-120"/>
              </a:rPr>
              <a:t>QA: Deng Wei Gen</a:t>
            </a:r>
          </a:p>
          <a:p>
            <a:pPr marL="117475">
              <a:spcBef>
                <a:spcPct val="50000"/>
              </a:spcBef>
            </a:pPr>
            <a:r>
              <a:rPr kumimoji="0" lang="en-US" altLang="zh-CN" sz="2400" b="1" dirty="0" smtClean="0">
                <a:latin typeface="Calibri" pitchFamily="34" charset="0"/>
                <a:ea typeface="標楷體" pitchFamily="65" charset="-120"/>
              </a:rPr>
              <a:t>PQE:</a:t>
            </a:r>
            <a:r>
              <a:rPr kumimoji="0" lang="en-US" altLang="zh-TW" sz="2400" b="1" dirty="0" smtClean="0">
                <a:latin typeface="Calibri" pitchFamily="34" charset="0"/>
                <a:ea typeface="標楷體" pitchFamily="65" charset="-120"/>
              </a:rPr>
              <a:t> </a:t>
            </a:r>
            <a:r>
              <a:rPr kumimoji="0" lang="en-US" altLang="zh-CN" sz="2400" b="1" dirty="0" err="1" smtClean="0">
                <a:latin typeface="Calibri" pitchFamily="34" charset="0"/>
                <a:ea typeface="標楷體" pitchFamily="65" charset="-120"/>
              </a:rPr>
              <a:t>Heng</a:t>
            </a:r>
            <a:r>
              <a:rPr kumimoji="0" lang="en-US" altLang="zh-CN" sz="2400" b="1" dirty="0" smtClean="0">
                <a:latin typeface="Calibri" pitchFamily="34" charset="0"/>
                <a:ea typeface="標楷體" pitchFamily="65" charset="-120"/>
              </a:rPr>
              <a:t> </a:t>
            </a:r>
            <a:r>
              <a:rPr kumimoji="0" lang="en-US" altLang="zh-CN" sz="2400" b="1" dirty="0" err="1" smtClean="0">
                <a:latin typeface="Calibri" pitchFamily="34" charset="0"/>
                <a:ea typeface="標楷體" pitchFamily="65" charset="-120"/>
              </a:rPr>
              <a:t>Ruan</a:t>
            </a:r>
            <a:endParaRPr kumimoji="0" lang="en-US" altLang="zh-CN" sz="2400" b="1" dirty="0" smtClean="0">
              <a:latin typeface="Calibri" pitchFamily="34" charset="0"/>
              <a:ea typeface="標楷體" pitchFamily="65" charset="-120"/>
            </a:endParaRPr>
          </a:p>
          <a:p>
            <a:pPr marL="117475">
              <a:spcBef>
                <a:spcPct val="50000"/>
              </a:spcBef>
            </a:pPr>
            <a:r>
              <a:rPr kumimoji="0" lang="en-US" altLang="zh-CN" sz="2400" b="1" dirty="0" smtClean="0">
                <a:latin typeface="Calibri" pitchFamily="34" charset="0"/>
                <a:ea typeface="標楷體" pitchFamily="65" charset="-120"/>
              </a:rPr>
              <a:t>PM: Ben Trinh/ Nelly </a:t>
            </a:r>
            <a:r>
              <a:rPr kumimoji="0" lang="en-US" altLang="zh-CN" sz="2400" b="1" dirty="0" err="1" smtClean="0">
                <a:latin typeface="Calibri" pitchFamily="34" charset="0"/>
                <a:ea typeface="標楷體" pitchFamily="65" charset="-120"/>
              </a:rPr>
              <a:t>Ruan</a:t>
            </a:r>
            <a:endParaRPr kumimoji="0" lang="en-US" altLang="zh-CN" sz="2400" b="1" dirty="0" smtClean="0">
              <a:latin typeface="Calibri" pitchFamily="34" charset="0"/>
              <a:ea typeface="標楷體" pitchFamily="65" charset="-120"/>
            </a:endParaRPr>
          </a:p>
          <a:p>
            <a:pPr marL="117475">
              <a:spcBef>
                <a:spcPct val="50000"/>
              </a:spcBef>
            </a:pPr>
            <a:r>
              <a:rPr kumimoji="0" lang="en-US" altLang="zh-CN" sz="2400" b="1" dirty="0" smtClean="0">
                <a:latin typeface="Calibri" pitchFamily="34" charset="0"/>
                <a:ea typeface="標楷體" pitchFamily="65" charset="-120"/>
              </a:rPr>
              <a:t>PD: Wen Yong</a:t>
            </a:r>
          </a:p>
          <a:p>
            <a:pPr marL="117475">
              <a:spcBef>
                <a:spcPct val="50000"/>
              </a:spcBef>
            </a:pPr>
            <a:r>
              <a:rPr lang="en-US" altLang="zh-CN" sz="2400" b="1" dirty="0">
                <a:latin typeface="Calibri" pitchFamily="34" charset="0"/>
                <a:ea typeface="標楷體" pitchFamily="65" charset="-120"/>
              </a:rPr>
              <a:t>P</a:t>
            </a:r>
            <a:r>
              <a:rPr lang="en-US" altLang="zh-CN" sz="2400" b="1" dirty="0" smtClean="0">
                <a:latin typeface="Calibri" pitchFamily="34" charset="0"/>
                <a:ea typeface="標楷體" pitchFamily="65" charset="-120"/>
              </a:rPr>
              <a:t>E: Mark Wu/Vu Hue</a:t>
            </a:r>
            <a:endParaRPr kumimoji="0" lang="en-US" altLang="zh-CN" sz="2400" b="1" dirty="0" smtClean="0">
              <a:latin typeface="Calibri" pitchFamily="34" charset="0"/>
              <a:ea typeface="標楷體" pitchFamily="65" charset="-120"/>
            </a:endParaRPr>
          </a:p>
          <a:p>
            <a:pPr marL="117475">
              <a:spcBef>
                <a:spcPct val="50000"/>
              </a:spcBef>
            </a:pPr>
            <a:r>
              <a:rPr kumimoji="0" lang="en-US" altLang="zh-CN" sz="2400" b="1" dirty="0" smtClean="0">
                <a:latin typeface="Calibri" pitchFamily="34" charset="0"/>
                <a:ea typeface="標楷體" pitchFamily="65" charset="-120"/>
              </a:rPr>
              <a:t>IE: </a:t>
            </a:r>
            <a:r>
              <a:rPr lang="en-US" altLang="zh-CN" sz="2400" b="1" dirty="0" smtClean="0">
                <a:latin typeface="Calibri" pitchFamily="34" charset="0"/>
                <a:ea typeface="標楷體" pitchFamily="65" charset="-120"/>
              </a:rPr>
              <a:t>Thu Hang/Van </a:t>
            </a:r>
            <a:r>
              <a:rPr lang="en-US" altLang="zh-CN" sz="2400" b="1" dirty="0" err="1" smtClean="0">
                <a:latin typeface="Calibri" pitchFamily="34" charset="0"/>
                <a:ea typeface="標楷體" pitchFamily="65" charset="-120"/>
              </a:rPr>
              <a:t>Quyen</a:t>
            </a:r>
            <a:endParaRPr kumimoji="0" lang="en-US" altLang="zh-CN" sz="2400" b="1" dirty="0" smtClean="0">
              <a:latin typeface="Calibri" pitchFamily="34" charset="0"/>
              <a:ea typeface="標楷體" pitchFamily="65" charset="-120"/>
            </a:endParaRPr>
          </a:p>
          <a:p>
            <a:pPr marL="117475">
              <a:spcBef>
                <a:spcPct val="50000"/>
              </a:spcBef>
            </a:pPr>
            <a:r>
              <a:rPr kumimoji="0" lang="en-US" altLang="zh-CN" sz="2400" b="1" dirty="0" smtClean="0">
                <a:latin typeface="Calibri" pitchFamily="34" charset="0"/>
                <a:ea typeface="標楷體" pitchFamily="65" charset="-120"/>
              </a:rPr>
              <a:t>SQE: Ken Pham/Xuan </a:t>
            </a:r>
            <a:r>
              <a:rPr kumimoji="0" lang="en-US" altLang="zh-CN" sz="2400" b="1" dirty="0" err="1" smtClean="0">
                <a:latin typeface="Calibri" pitchFamily="34" charset="0"/>
                <a:ea typeface="標楷體" pitchFamily="65" charset="-120"/>
              </a:rPr>
              <a:t>Khoa</a:t>
            </a:r>
            <a:endParaRPr kumimoji="0" lang="en-US" altLang="zh-CN" sz="2400" b="1" dirty="0" smtClean="0">
              <a:latin typeface="Calibri" pitchFamily="34" charset="0"/>
              <a:ea typeface="標楷體" pitchFamily="65" charset="-120"/>
            </a:endParaRPr>
          </a:p>
        </p:txBody>
      </p:sp>
    </p:spTree>
    <p:extLst>
      <p:ext uri="{BB962C8B-B14F-4D97-AF65-F5344CB8AC3E}">
        <p14:creationId xmlns:p14="http://schemas.microsoft.com/office/powerpoint/2010/main" val="30323606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278782" y="35169"/>
            <a:ext cx="5489575" cy="579437"/>
          </a:xfrm>
          <a:prstGeom prst="rect">
            <a:avLst/>
          </a:prstGeom>
          <a:noFill/>
          <a:ln w="9525" algn="ctr">
            <a:noFill/>
            <a:miter lim="800000"/>
            <a:headEnd/>
            <a:tailEnd/>
          </a:ln>
        </p:spPr>
        <p:txBody>
          <a:bodyPr wrap="none" anchor="ctr">
            <a:spAutoFit/>
          </a:bodyPr>
          <a:lstStyle/>
          <a:p>
            <a:pPr algn="ctr">
              <a:spcBef>
                <a:spcPct val="50000"/>
              </a:spcBef>
            </a:pPr>
            <a:r>
              <a:rPr kumimoji="0" lang="en-US" altLang="zh-CN" sz="3200" b="1" dirty="0">
                <a:latin typeface="Calibri" pitchFamily="34" charset="0"/>
                <a:ea typeface="標楷體" pitchFamily="65" charset="-120"/>
              </a:rPr>
              <a:t>D2.  </a:t>
            </a:r>
            <a:r>
              <a:rPr kumimoji="0" lang="en-US" altLang="zh-TW" sz="3200" b="1" dirty="0">
                <a:latin typeface="Calibri" pitchFamily="34" charset="0"/>
                <a:ea typeface="標楷體" pitchFamily="65" charset="-120"/>
              </a:rPr>
              <a:t>Description of the Problem</a:t>
            </a:r>
          </a:p>
        </p:txBody>
      </p:sp>
      <p:sp>
        <p:nvSpPr>
          <p:cNvPr id="4" name="Rectangle 13"/>
          <p:cNvSpPr>
            <a:spLocks noChangeArrowheads="1"/>
          </p:cNvSpPr>
          <p:nvPr/>
        </p:nvSpPr>
        <p:spPr bwMode="auto">
          <a:xfrm>
            <a:off x="488504" y="908720"/>
            <a:ext cx="9999190" cy="3477875"/>
          </a:xfrm>
          <a:prstGeom prst="rect">
            <a:avLst/>
          </a:prstGeom>
          <a:noFill/>
          <a:ln w="9525">
            <a:noFill/>
            <a:miter lim="800000"/>
            <a:headEnd/>
            <a:tailEnd/>
          </a:ln>
        </p:spPr>
        <p:txBody>
          <a:bodyPr wrap="square">
            <a:spAutoFit/>
          </a:bodyPr>
          <a:lstStyle/>
          <a:p>
            <a:pPr eaLnBrk="0" hangingPunct="0"/>
            <a:r>
              <a:rPr lang="en-US" altLang="zh-CN" sz="2000" b="1" dirty="0">
                <a:solidFill>
                  <a:srgbClr val="0000FF"/>
                </a:solidFill>
                <a:latin typeface="Calibri" pitchFamily="34" charset="0"/>
                <a:ea typeface="標楷體" pitchFamily="65" charset="-120"/>
              </a:rPr>
              <a:t>Issue </a:t>
            </a:r>
            <a:r>
              <a:rPr lang="en-US" altLang="zh-TW" sz="2000" b="1" dirty="0" smtClean="0">
                <a:solidFill>
                  <a:srgbClr val="0000FF"/>
                </a:solidFill>
                <a:latin typeface="Calibri" pitchFamily="34" charset="0"/>
                <a:ea typeface="標楷體" pitchFamily="65" charset="-120"/>
              </a:rPr>
              <a:t>Description</a:t>
            </a:r>
          </a:p>
          <a:p>
            <a:pPr marL="457200" eaLnBrk="0" hangingPunct="0"/>
            <a:r>
              <a:rPr lang="en-US" altLang="zh-CN" sz="2000" b="1" dirty="0" smtClean="0">
                <a:solidFill>
                  <a:srgbClr val="FF0000"/>
                </a:solidFill>
                <a:latin typeface="Calibri" pitchFamily="34" charset="0"/>
              </a:rPr>
              <a:t>24</a:t>
            </a:r>
            <a:r>
              <a:rPr kumimoji="0" lang="en-US" altLang="zh-CN" sz="2000" b="1" dirty="0" smtClean="0">
                <a:solidFill>
                  <a:srgbClr val="FF0000"/>
                </a:solidFill>
                <a:latin typeface="Calibri" pitchFamily="34" charset="0"/>
              </a:rPr>
              <a:t> Jul 2020, ALT customer complain </a:t>
            </a:r>
            <a:r>
              <a:rPr lang="en-US" altLang="zh-TW" sz="2000" b="1" dirty="0">
                <a:solidFill>
                  <a:srgbClr val="FF0000"/>
                </a:solidFill>
                <a:latin typeface="Calibri" pitchFamily="34" charset="0"/>
              </a:rPr>
              <a:t>[</a:t>
            </a:r>
            <a:r>
              <a:rPr lang="en-US" altLang="zh-TW" sz="2000" b="1" dirty="0" smtClean="0">
                <a:solidFill>
                  <a:srgbClr val="FF0000"/>
                </a:solidFill>
                <a:latin typeface="Calibri" pitchFamily="34" charset="0"/>
              </a:rPr>
              <a:t>BFX-UH200] 1st </a:t>
            </a:r>
            <a:r>
              <a:rPr lang="en-US" altLang="zh-TW" sz="2000" b="1" dirty="0">
                <a:solidFill>
                  <a:srgbClr val="FF0000"/>
                </a:solidFill>
                <a:latin typeface="Calibri" pitchFamily="34" charset="0"/>
              </a:rPr>
              <a:t>Mass production Cosmetic </a:t>
            </a:r>
            <a:r>
              <a:rPr lang="en-US" altLang="zh-TW" sz="2000" b="1" dirty="0" smtClean="0">
                <a:solidFill>
                  <a:srgbClr val="FF0000"/>
                </a:solidFill>
                <a:latin typeface="Calibri" pitchFamily="34" charset="0"/>
              </a:rPr>
              <a:t>issue.</a:t>
            </a:r>
          </a:p>
          <a:p>
            <a:pPr eaLnBrk="0" hangingPunct="0"/>
            <a:endParaRPr lang="en-US" altLang="zh-TW" sz="2000" b="1" dirty="0" smtClean="0">
              <a:solidFill>
                <a:srgbClr val="FF0000"/>
              </a:solidFill>
              <a:latin typeface="Calibri" pitchFamily="34" charset="0"/>
            </a:endParaRPr>
          </a:p>
          <a:p>
            <a:pPr eaLnBrk="0" hangingPunct="0"/>
            <a:endParaRPr lang="en-US" altLang="zh-TW" sz="2000" b="1" dirty="0" smtClean="0">
              <a:solidFill>
                <a:srgbClr val="FF0000"/>
              </a:solidFill>
              <a:latin typeface="Calibri" pitchFamily="34" charset="0"/>
            </a:endParaRPr>
          </a:p>
          <a:p>
            <a:pPr eaLnBrk="0" hangingPunct="0"/>
            <a:r>
              <a:rPr lang="en-US" altLang="zh-TW" sz="2000" b="1" dirty="0">
                <a:latin typeface="Calibri" pitchFamily="34" charset="0"/>
              </a:rPr>
              <a:t>Defect Total</a:t>
            </a:r>
            <a:r>
              <a:rPr lang="en-US" altLang="zh-TW" sz="2000" dirty="0">
                <a:latin typeface="Calibri" pitchFamily="34" charset="0"/>
              </a:rPr>
              <a:t> </a:t>
            </a:r>
            <a:endParaRPr lang="en-US" altLang="zh-TW" sz="2000" dirty="0" smtClean="0">
              <a:latin typeface="Calibri" pitchFamily="34" charset="0"/>
            </a:endParaRPr>
          </a:p>
          <a:p>
            <a:endParaRPr lang="en-US" sz="2000" dirty="0"/>
          </a:p>
          <a:p>
            <a:pPr marL="914400"/>
            <a:r>
              <a:rPr lang="en-US" sz="2000" dirty="0" smtClean="0"/>
              <a:t>• OBA </a:t>
            </a:r>
            <a:r>
              <a:rPr lang="en-US" sz="2000" dirty="0"/>
              <a:t>report is missing on the pallet -all </a:t>
            </a:r>
            <a:r>
              <a:rPr lang="en-US" sz="2000" dirty="0" smtClean="0"/>
              <a:t>(4 </a:t>
            </a:r>
            <a:r>
              <a:rPr lang="en-US" sz="2000" dirty="0"/>
              <a:t>pallet</a:t>
            </a:r>
            <a:r>
              <a:rPr lang="en-US" sz="2000" dirty="0" smtClean="0"/>
              <a:t>)</a:t>
            </a:r>
          </a:p>
          <a:p>
            <a:pPr marL="914400"/>
            <a:r>
              <a:rPr lang="en-US" sz="2000" dirty="0" smtClean="0"/>
              <a:t>• UHD </a:t>
            </a:r>
            <a:r>
              <a:rPr lang="en-US" sz="2000" dirty="0"/>
              <a:t>label is tilted -about </a:t>
            </a:r>
            <a:r>
              <a:rPr lang="en-US" sz="2000" dirty="0" smtClean="0"/>
              <a:t>0.5</a:t>
            </a:r>
            <a:r>
              <a:rPr lang="en-US" sz="2000" dirty="0"/>
              <a:t>% </a:t>
            </a:r>
          </a:p>
          <a:p>
            <a:r>
              <a:rPr lang="en-US" sz="2000" dirty="0" smtClean="0"/>
              <a:t>                • Inner </a:t>
            </a:r>
            <a:r>
              <a:rPr lang="en-US" sz="2000" dirty="0"/>
              <a:t>sheet missing –3box</a:t>
            </a:r>
          </a:p>
          <a:p>
            <a:r>
              <a:rPr lang="en-US" sz="2000" dirty="0" smtClean="0"/>
              <a:t>                • </a:t>
            </a:r>
            <a:r>
              <a:rPr lang="en-US" sz="2000" dirty="0" err="1" smtClean="0"/>
              <a:t>Giftbox</a:t>
            </a:r>
            <a:r>
              <a:rPr lang="en-US" sz="2000" dirty="0" smtClean="0"/>
              <a:t> </a:t>
            </a:r>
            <a:r>
              <a:rPr lang="en-US" sz="2000" dirty="0"/>
              <a:t>printing shifted –1pcs </a:t>
            </a:r>
          </a:p>
          <a:p>
            <a:r>
              <a:rPr lang="en-US" sz="2000" dirty="0" smtClean="0"/>
              <a:t>                • Carton </a:t>
            </a:r>
            <a:r>
              <a:rPr lang="en-US" sz="2000" dirty="0"/>
              <a:t>contamination 2 box</a:t>
            </a:r>
          </a:p>
        </p:txBody>
      </p:sp>
    </p:spTree>
    <p:extLst>
      <p:ext uri="{BB962C8B-B14F-4D97-AF65-F5344CB8AC3E}">
        <p14:creationId xmlns:p14="http://schemas.microsoft.com/office/powerpoint/2010/main" val="2462133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278782" y="-11055"/>
            <a:ext cx="7380995"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Calibri" pitchFamily="34" charset="0"/>
                <a:ea typeface="標楷體" pitchFamily="65" charset="-120"/>
              </a:rPr>
              <a:t>D2.  </a:t>
            </a:r>
            <a:r>
              <a:rPr kumimoji="0" lang="en-US" altLang="zh-TW" sz="3200" b="1" dirty="0">
                <a:latin typeface="Calibri" pitchFamily="34" charset="0"/>
                <a:ea typeface="標楷體" pitchFamily="65" charset="-120"/>
              </a:rPr>
              <a:t>Description of the </a:t>
            </a:r>
            <a:r>
              <a:rPr kumimoji="0" lang="en-US" altLang="zh-TW" sz="3200" b="1" dirty="0" smtClean="0">
                <a:latin typeface="Calibri" pitchFamily="34" charset="0"/>
                <a:ea typeface="標楷體" pitchFamily="65" charset="-120"/>
              </a:rPr>
              <a:t>Problem (continue)</a:t>
            </a:r>
            <a:endParaRPr kumimoji="0" lang="en-US" altLang="zh-TW" sz="3200" b="1" dirty="0">
              <a:latin typeface="Calibri" pitchFamily="34" charset="0"/>
              <a:ea typeface="標楷體" pitchFamily="65" charset="-120"/>
            </a:endParaRPr>
          </a:p>
        </p:txBody>
      </p:sp>
      <p:sp>
        <p:nvSpPr>
          <p:cNvPr id="4" name="TextBox 3"/>
          <p:cNvSpPr txBox="1"/>
          <p:nvPr/>
        </p:nvSpPr>
        <p:spPr>
          <a:xfrm>
            <a:off x="550590" y="526828"/>
            <a:ext cx="5616624" cy="1631216"/>
          </a:xfrm>
          <a:prstGeom prst="rect">
            <a:avLst/>
          </a:prstGeom>
          <a:noFill/>
        </p:spPr>
        <p:txBody>
          <a:bodyPr wrap="square" rtlCol="0">
            <a:spAutoFit/>
          </a:bodyPr>
          <a:lstStyle/>
          <a:p>
            <a:r>
              <a:rPr lang="en-US" sz="2000" b="1" dirty="0" smtClean="0"/>
              <a:t>2.1 OBA </a:t>
            </a:r>
            <a:r>
              <a:rPr lang="en-US" sz="2000" b="1" dirty="0"/>
              <a:t>report is </a:t>
            </a:r>
            <a:r>
              <a:rPr lang="en-US" sz="2000" b="1" dirty="0" smtClean="0"/>
              <a:t>missing:</a:t>
            </a:r>
          </a:p>
          <a:p>
            <a:endParaRPr lang="en-US" sz="2000" b="1" dirty="0"/>
          </a:p>
          <a:p>
            <a:pPr marL="457200"/>
            <a:r>
              <a:rPr lang="en-US" sz="2000" dirty="0" smtClean="0"/>
              <a:t>•</a:t>
            </a:r>
            <a:r>
              <a:rPr lang="en-US" sz="2000" dirty="0"/>
              <a:t>Defect carton </a:t>
            </a:r>
            <a:r>
              <a:rPr lang="en-US" sz="2000" dirty="0" err="1"/>
              <a:t>Q’ty</a:t>
            </a:r>
            <a:r>
              <a:rPr lang="en-US" sz="2000" dirty="0"/>
              <a:t> :  4 pallet  / 4 pallet</a:t>
            </a:r>
          </a:p>
          <a:p>
            <a:pPr marL="457200"/>
            <a:r>
              <a:rPr lang="en-US" sz="2000" dirty="0"/>
              <a:t>•Defect rate : 100%</a:t>
            </a:r>
          </a:p>
          <a:p>
            <a:pPr marL="457200"/>
            <a:r>
              <a:rPr lang="en-US" sz="2000" dirty="0"/>
              <a:t>•All pallet was missing OBA report on the pallet</a:t>
            </a:r>
          </a:p>
        </p:txBody>
      </p:sp>
      <p:pic>
        <p:nvPicPr>
          <p:cNvPr id="2" name="Picture 1"/>
          <p:cNvPicPr>
            <a:picLocks noChangeAspect="1"/>
          </p:cNvPicPr>
          <p:nvPr/>
        </p:nvPicPr>
        <p:blipFill>
          <a:blip r:embed="rId3"/>
          <a:stretch>
            <a:fillRect/>
          </a:stretch>
        </p:blipFill>
        <p:spPr>
          <a:xfrm>
            <a:off x="622598" y="2348880"/>
            <a:ext cx="5040560" cy="2856570"/>
          </a:xfrm>
          <a:prstGeom prst="rect">
            <a:avLst/>
          </a:prstGeom>
        </p:spPr>
      </p:pic>
      <p:pic>
        <p:nvPicPr>
          <p:cNvPr id="7" name="Picture 6"/>
          <p:cNvPicPr>
            <a:picLocks noChangeAspect="1"/>
          </p:cNvPicPr>
          <p:nvPr/>
        </p:nvPicPr>
        <p:blipFill>
          <a:blip r:embed="rId4"/>
          <a:stretch>
            <a:fillRect/>
          </a:stretch>
        </p:blipFill>
        <p:spPr>
          <a:xfrm>
            <a:off x="6477344" y="2379009"/>
            <a:ext cx="5306494" cy="2826441"/>
          </a:xfrm>
          <a:prstGeom prst="rect">
            <a:avLst/>
          </a:prstGeom>
        </p:spPr>
      </p:pic>
    </p:spTree>
    <p:extLst>
      <p:ext uri="{BB962C8B-B14F-4D97-AF65-F5344CB8AC3E}">
        <p14:creationId xmlns:p14="http://schemas.microsoft.com/office/powerpoint/2010/main" val="7746721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134766" y="19766"/>
            <a:ext cx="7380996"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Calibri" pitchFamily="34" charset="0"/>
                <a:ea typeface="標楷體" pitchFamily="65" charset="-120"/>
              </a:rPr>
              <a:t>D2.  </a:t>
            </a:r>
            <a:r>
              <a:rPr kumimoji="0" lang="en-US" altLang="zh-TW" sz="3200" b="1" dirty="0">
                <a:latin typeface="Calibri" pitchFamily="34" charset="0"/>
                <a:ea typeface="標楷體" pitchFamily="65" charset="-120"/>
              </a:rPr>
              <a:t>Description of the </a:t>
            </a:r>
            <a:r>
              <a:rPr kumimoji="0" lang="en-US" altLang="zh-TW" sz="3200" b="1" dirty="0" smtClean="0">
                <a:latin typeface="Calibri" pitchFamily="34" charset="0"/>
                <a:ea typeface="標楷體" pitchFamily="65" charset="-120"/>
              </a:rPr>
              <a:t>Problem (continue)</a:t>
            </a:r>
            <a:endParaRPr kumimoji="0" lang="en-US" altLang="zh-TW" sz="3200" b="1" dirty="0">
              <a:latin typeface="Calibri" pitchFamily="34" charset="0"/>
              <a:ea typeface="標楷體" pitchFamily="65" charset="-120"/>
            </a:endParaRPr>
          </a:p>
        </p:txBody>
      </p:sp>
      <p:sp>
        <p:nvSpPr>
          <p:cNvPr id="7" name="TextBox 6"/>
          <p:cNvSpPr txBox="1"/>
          <p:nvPr/>
        </p:nvSpPr>
        <p:spPr>
          <a:xfrm>
            <a:off x="383832" y="644475"/>
            <a:ext cx="7151534" cy="1015663"/>
          </a:xfrm>
          <a:prstGeom prst="rect">
            <a:avLst/>
          </a:prstGeom>
          <a:noFill/>
        </p:spPr>
        <p:txBody>
          <a:bodyPr wrap="square" rtlCol="0">
            <a:spAutoFit/>
          </a:bodyPr>
          <a:lstStyle/>
          <a:p>
            <a:r>
              <a:rPr lang="en-US" sz="2000" b="1" dirty="0" smtClean="0">
                <a:latin typeface="Calibri" panose="020F0502020204030204" pitchFamily="34" charset="0"/>
                <a:cs typeface="Calibri" panose="020F0502020204030204" pitchFamily="34" charset="0"/>
              </a:rPr>
              <a:t>2.2. </a:t>
            </a:r>
            <a:r>
              <a:rPr lang="en-US" sz="2000" b="1" dirty="0" smtClean="0"/>
              <a:t>UHD </a:t>
            </a:r>
            <a:r>
              <a:rPr lang="en-US" sz="2000" b="1" dirty="0"/>
              <a:t>label is </a:t>
            </a:r>
            <a:r>
              <a:rPr lang="en-US" sz="2000" b="1" dirty="0" smtClean="0"/>
              <a:t>tilted:</a:t>
            </a:r>
            <a:endParaRPr lang="en-US" sz="2000" b="1" dirty="0"/>
          </a:p>
          <a:p>
            <a:pPr marL="574675"/>
            <a:r>
              <a:rPr lang="en-US" sz="2000" dirty="0" smtClean="0"/>
              <a:t>•</a:t>
            </a:r>
            <a:r>
              <a:rPr lang="en-US" sz="2000" dirty="0"/>
              <a:t>Defect carton </a:t>
            </a:r>
            <a:r>
              <a:rPr lang="en-US" sz="2000" dirty="0" err="1"/>
              <a:t>Q’ty</a:t>
            </a:r>
            <a:r>
              <a:rPr lang="en-US" sz="2000" dirty="0"/>
              <a:t> :  5pcs / 1000pcs  (Not counted)</a:t>
            </a:r>
          </a:p>
          <a:p>
            <a:pPr marL="574675"/>
            <a:r>
              <a:rPr lang="en-US" sz="2000" dirty="0"/>
              <a:t>•Defect rate : about </a:t>
            </a:r>
            <a:r>
              <a:rPr lang="en-US" sz="2000" dirty="0" smtClean="0"/>
              <a:t>0.5%</a:t>
            </a:r>
            <a:endParaRPr lang="en-US" sz="2000" dirty="0"/>
          </a:p>
        </p:txBody>
      </p:sp>
      <p:sp>
        <p:nvSpPr>
          <p:cNvPr id="2" name="Rectangle 1"/>
          <p:cNvSpPr/>
          <p:nvPr/>
        </p:nvSpPr>
        <p:spPr>
          <a:xfrm>
            <a:off x="964582" y="2094614"/>
            <a:ext cx="9883152" cy="707886"/>
          </a:xfrm>
          <a:prstGeom prst="rect">
            <a:avLst/>
          </a:prstGeom>
        </p:spPr>
        <p:txBody>
          <a:bodyPr wrap="square">
            <a:spAutoFit/>
          </a:bodyPr>
          <a:lstStyle/>
          <a:p>
            <a:r>
              <a:rPr lang="en-US" sz="2000" dirty="0"/>
              <a:t>•</a:t>
            </a:r>
            <a:r>
              <a:rPr lang="en-US" sz="2000" dirty="0" smtClean="0"/>
              <a:t>SN:21496870012020005000012/21496870012020005000008/21496870012020005000047/21496870012020005000041/21496870012020005000090. </a:t>
            </a:r>
            <a:r>
              <a:rPr lang="en-US" sz="2000" dirty="0"/>
              <a:t>Not all counted.</a:t>
            </a:r>
          </a:p>
        </p:txBody>
      </p:sp>
      <p:pic>
        <p:nvPicPr>
          <p:cNvPr id="5" name="Picture 4"/>
          <p:cNvPicPr>
            <a:picLocks noChangeAspect="1"/>
          </p:cNvPicPr>
          <p:nvPr/>
        </p:nvPicPr>
        <p:blipFill>
          <a:blip r:embed="rId3"/>
          <a:stretch>
            <a:fillRect/>
          </a:stretch>
        </p:blipFill>
        <p:spPr>
          <a:xfrm>
            <a:off x="622598" y="3271928"/>
            <a:ext cx="8136904" cy="2760560"/>
          </a:xfrm>
          <a:prstGeom prst="rect">
            <a:avLst/>
          </a:prstGeom>
          <a:ln>
            <a:solidFill>
              <a:schemeClr val="accent1"/>
            </a:solidFill>
          </a:ln>
        </p:spPr>
      </p:pic>
    </p:spTree>
    <p:extLst>
      <p:ext uri="{BB962C8B-B14F-4D97-AF65-F5344CB8AC3E}">
        <p14:creationId xmlns:p14="http://schemas.microsoft.com/office/powerpoint/2010/main" val="39634932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422798" y="22847"/>
            <a:ext cx="7380996"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Calibri" pitchFamily="34" charset="0"/>
                <a:ea typeface="標楷體" pitchFamily="65" charset="-120"/>
              </a:rPr>
              <a:t>D2.  </a:t>
            </a:r>
            <a:r>
              <a:rPr kumimoji="0" lang="en-US" altLang="zh-TW" sz="3200" b="1" dirty="0">
                <a:latin typeface="Calibri" pitchFamily="34" charset="0"/>
                <a:ea typeface="標楷體" pitchFamily="65" charset="-120"/>
              </a:rPr>
              <a:t>Description of the </a:t>
            </a:r>
            <a:r>
              <a:rPr kumimoji="0" lang="en-US" altLang="zh-TW" sz="3200" b="1" dirty="0" smtClean="0">
                <a:latin typeface="Calibri" pitchFamily="34" charset="0"/>
                <a:ea typeface="標楷體" pitchFamily="65" charset="-120"/>
              </a:rPr>
              <a:t>Problem (continue)</a:t>
            </a:r>
            <a:endParaRPr kumimoji="0" lang="en-US" altLang="zh-TW" sz="3200" b="1" dirty="0">
              <a:latin typeface="Calibri" pitchFamily="34" charset="0"/>
              <a:ea typeface="標楷體" pitchFamily="65" charset="-120"/>
            </a:endParaRPr>
          </a:p>
        </p:txBody>
      </p:sp>
      <p:sp>
        <p:nvSpPr>
          <p:cNvPr id="2" name="Rectangle 1"/>
          <p:cNvSpPr/>
          <p:nvPr/>
        </p:nvSpPr>
        <p:spPr>
          <a:xfrm>
            <a:off x="378459" y="680631"/>
            <a:ext cx="7632848" cy="1323439"/>
          </a:xfrm>
          <a:prstGeom prst="rect">
            <a:avLst/>
          </a:prstGeom>
        </p:spPr>
        <p:txBody>
          <a:bodyPr wrap="square">
            <a:spAutoFit/>
          </a:bodyPr>
          <a:lstStyle/>
          <a:p>
            <a:r>
              <a:rPr lang="en-US" sz="2000" b="1" dirty="0" smtClean="0">
                <a:solidFill>
                  <a:srgbClr val="000000"/>
                </a:solidFill>
                <a:latin typeface="Calibri" panose="020F0502020204030204" pitchFamily="34" charset="0"/>
              </a:rPr>
              <a:t>2.3 Inner sheet missing </a:t>
            </a:r>
            <a:r>
              <a:rPr lang="en-US" sz="2000" b="1" dirty="0">
                <a:solidFill>
                  <a:srgbClr val="000000"/>
                </a:solidFill>
                <a:latin typeface="Calibri" panose="020F0502020204030204" pitchFamily="34" charset="0"/>
              </a:rPr>
              <a:t>on Carton </a:t>
            </a:r>
            <a:r>
              <a:rPr lang="en-US" sz="2000" b="1" dirty="0" smtClean="0">
                <a:solidFill>
                  <a:srgbClr val="000000"/>
                </a:solidFill>
                <a:latin typeface="Calibri" panose="020F0502020204030204" pitchFamily="34" charset="0"/>
              </a:rPr>
              <a:t>box:</a:t>
            </a:r>
            <a:endParaRPr lang="en-US" sz="2000" b="1" dirty="0">
              <a:solidFill>
                <a:srgbClr val="000000"/>
              </a:solidFill>
              <a:latin typeface="Calibri" panose="020F0502020204030204" pitchFamily="34" charset="0"/>
            </a:endParaRPr>
          </a:p>
          <a:p>
            <a:pPr marL="457200"/>
            <a:r>
              <a:rPr lang="en-US" sz="2000" dirty="0" smtClean="0">
                <a:solidFill>
                  <a:srgbClr val="000000"/>
                </a:solidFill>
                <a:latin typeface="Arial" panose="020B0604020202020204" pitchFamily="34" charset="0"/>
              </a:rPr>
              <a:t>•</a:t>
            </a:r>
            <a:r>
              <a:rPr lang="en-US" sz="2000" dirty="0">
                <a:solidFill>
                  <a:srgbClr val="000000"/>
                </a:solidFill>
                <a:latin typeface="Calibri" panose="020F0502020204030204" pitchFamily="34" charset="0"/>
              </a:rPr>
              <a:t>Defect carton </a:t>
            </a:r>
            <a:r>
              <a:rPr lang="en-US" sz="2000" dirty="0" err="1">
                <a:solidFill>
                  <a:srgbClr val="000000"/>
                </a:solidFill>
                <a:latin typeface="Calibri" panose="020F0502020204030204" pitchFamily="34" charset="0"/>
              </a:rPr>
              <a:t>Q’ty</a:t>
            </a:r>
            <a:r>
              <a:rPr lang="en-US" sz="2000" dirty="0">
                <a:solidFill>
                  <a:srgbClr val="000000"/>
                </a:solidFill>
                <a:latin typeface="Calibri" panose="020F0502020204030204" pitchFamily="34" charset="0"/>
              </a:rPr>
              <a:t> :  3 carton / 100 carton</a:t>
            </a:r>
          </a:p>
          <a:p>
            <a:pPr marL="457200"/>
            <a:r>
              <a:rPr lang="en-US" sz="2000" dirty="0">
                <a:solidFill>
                  <a:srgbClr val="000000"/>
                </a:solidFill>
                <a:latin typeface="Arial" panose="020B0604020202020204" pitchFamily="34" charset="0"/>
              </a:rPr>
              <a:t>•</a:t>
            </a:r>
            <a:r>
              <a:rPr lang="en-US" sz="2000" dirty="0">
                <a:solidFill>
                  <a:srgbClr val="000000"/>
                </a:solidFill>
                <a:latin typeface="Calibri" panose="020F0502020204030204" pitchFamily="34" charset="0"/>
              </a:rPr>
              <a:t>Defect rate : 3%</a:t>
            </a:r>
          </a:p>
          <a:p>
            <a:pPr marL="457200"/>
            <a:r>
              <a:rPr lang="en-US" sz="2000" dirty="0" smtClean="0">
                <a:solidFill>
                  <a:srgbClr val="000000"/>
                </a:solidFill>
                <a:latin typeface="Arial" panose="020B0604020202020204" pitchFamily="34" charset="0"/>
              </a:rPr>
              <a:t>•</a:t>
            </a:r>
            <a:r>
              <a:rPr lang="en-US" sz="2000" dirty="0">
                <a:solidFill>
                  <a:srgbClr val="000000"/>
                </a:solidFill>
                <a:latin typeface="Calibri" panose="020F0502020204030204" pitchFamily="34" charset="0"/>
              </a:rPr>
              <a:t>Inner sheet of top side was missing </a:t>
            </a:r>
          </a:p>
        </p:txBody>
      </p:sp>
      <p:sp>
        <p:nvSpPr>
          <p:cNvPr id="4" name="Rectangle 3"/>
          <p:cNvSpPr/>
          <p:nvPr/>
        </p:nvSpPr>
        <p:spPr>
          <a:xfrm>
            <a:off x="1054646" y="2573733"/>
            <a:ext cx="7804979" cy="369332"/>
          </a:xfrm>
          <a:prstGeom prst="rect">
            <a:avLst/>
          </a:prstGeom>
        </p:spPr>
        <p:txBody>
          <a:bodyPr wrap="square">
            <a:spAutoFit/>
          </a:bodyPr>
          <a:lstStyle/>
          <a:p>
            <a:r>
              <a:rPr lang="en-US" dirty="0" smtClean="0">
                <a:solidFill>
                  <a:srgbClr val="000000"/>
                </a:solidFill>
                <a:latin typeface="Calibri" panose="020F0502020204030204" pitchFamily="34" charset="0"/>
              </a:rPr>
              <a:t>BOX number </a:t>
            </a:r>
            <a:r>
              <a:rPr lang="en-US" dirty="0">
                <a:solidFill>
                  <a:srgbClr val="000000"/>
                </a:solidFill>
                <a:latin typeface="Calibri" panose="020F0502020204030204" pitchFamily="34" charset="0"/>
              </a:rPr>
              <a:t>: SKBUH220060002, SKBUH220060077, SKBUH220060097 </a:t>
            </a:r>
          </a:p>
        </p:txBody>
      </p:sp>
      <p:pic>
        <p:nvPicPr>
          <p:cNvPr id="10" name="Picture 9"/>
          <p:cNvPicPr>
            <a:picLocks noChangeAspect="1"/>
          </p:cNvPicPr>
          <p:nvPr/>
        </p:nvPicPr>
        <p:blipFill>
          <a:blip r:embed="rId3" cstate="print"/>
          <a:stretch>
            <a:fillRect/>
          </a:stretch>
        </p:blipFill>
        <p:spPr>
          <a:xfrm>
            <a:off x="1486694" y="3140968"/>
            <a:ext cx="5040560" cy="2441521"/>
          </a:xfrm>
          <a:prstGeom prst="rect">
            <a:avLst/>
          </a:prstGeom>
        </p:spPr>
      </p:pic>
    </p:spTree>
    <p:extLst>
      <p:ext uri="{BB962C8B-B14F-4D97-AF65-F5344CB8AC3E}">
        <p14:creationId xmlns:p14="http://schemas.microsoft.com/office/powerpoint/2010/main" val="1463662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278782" y="35913"/>
            <a:ext cx="7380996"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Calibri" pitchFamily="34" charset="0"/>
                <a:ea typeface="標楷體" pitchFamily="65" charset="-120"/>
              </a:rPr>
              <a:t>D2.  </a:t>
            </a:r>
            <a:r>
              <a:rPr kumimoji="0" lang="en-US" altLang="zh-TW" sz="3200" b="1" dirty="0">
                <a:latin typeface="Calibri" pitchFamily="34" charset="0"/>
                <a:ea typeface="標楷體" pitchFamily="65" charset="-120"/>
              </a:rPr>
              <a:t>Description of the </a:t>
            </a:r>
            <a:r>
              <a:rPr kumimoji="0" lang="en-US" altLang="zh-TW" sz="3200" b="1" dirty="0" smtClean="0">
                <a:latin typeface="Calibri" pitchFamily="34" charset="0"/>
                <a:ea typeface="標楷體" pitchFamily="65" charset="-120"/>
              </a:rPr>
              <a:t>Problem (continue)</a:t>
            </a:r>
            <a:endParaRPr kumimoji="0" lang="en-US" altLang="zh-TW" sz="3200" b="1" dirty="0">
              <a:latin typeface="Calibri" pitchFamily="34" charset="0"/>
              <a:ea typeface="標楷體" pitchFamily="65" charset="-120"/>
            </a:endParaRPr>
          </a:p>
        </p:txBody>
      </p:sp>
      <p:sp>
        <p:nvSpPr>
          <p:cNvPr id="2" name="Rectangle 1"/>
          <p:cNvSpPr/>
          <p:nvPr/>
        </p:nvSpPr>
        <p:spPr>
          <a:xfrm>
            <a:off x="478582" y="769908"/>
            <a:ext cx="6092825" cy="1323439"/>
          </a:xfrm>
          <a:prstGeom prst="rect">
            <a:avLst/>
          </a:prstGeom>
        </p:spPr>
        <p:txBody>
          <a:bodyPr>
            <a:spAutoFit/>
          </a:bodyPr>
          <a:lstStyle/>
          <a:p>
            <a:r>
              <a:rPr lang="en-US" sz="2000" b="1" dirty="0" smtClean="0">
                <a:solidFill>
                  <a:srgbClr val="000000"/>
                </a:solidFill>
                <a:latin typeface="Arial" panose="020B0604020202020204" pitchFamily="34" charset="0"/>
              </a:rPr>
              <a:t>2.4 </a:t>
            </a:r>
            <a:r>
              <a:rPr lang="en-US" sz="2000" b="1" dirty="0" smtClean="0">
                <a:solidFill>
                  <a:srgbClr val="000000"/>
                </a:solidFill>
                <a:latin typeface="Calibri" panose="020F0502020204030204" pitchFamily="34" charset="0"/>
              </a:rPr>
              <a:t>Gift box </a:t>
            </a:r>
            <a:r>
              <a:rPr lang="en-US" sz="2000" b="1" dirty="0">
                <a:solidFill>
                  <a:srgbClr val="000000"/>
                </a:solidFill>
                <a:latin typeface="Calibri" panose="020F0502020204030204" pitchFamily="34" charset="0"/>
              </a:rPr>
              <a:t>printing </a:t>
            </a:r>
            <a:r>
              <a:rPr lang="en-US" sz="2000" b="1" dirty="0" smtClean="0">
                <a:solidFill>
                  <a:srgbClr val="000000"/>
                </a:solidFill>
                <a:latin typeface="Calibri" panose="020F0502020204030204" pitchFamily="34" charset="0"/>
              </a:rPr>
              <a:t>shifted:</a:t>
            </a:r>
          </a:p>
          <a:p>
            <a:endParaRPr lang="en-US" sz="2000" b="1" dirty="0">
              <a:solidFill>
                <a:srgbClr val="000000"/>
              </a:solidFill>
              <a:latin typeface="Calibri" panose="020F0502020204030204" pitchFamily="34" charset="0"/>
            </a:endParaRPr>
          </a:p>
          <a:p>
            <a:pPr marL="457200"/>
            <a:r>
              <a:rPr lang="en-US" sz="2000" dirty="0" smtClean="0">
                <a:solidFill>
                  <a:srgbClr val="000000"/>
                </a:solidFill>
                <a:latin typeface="Arial" panose="020B0604020202020204" pitchFamily="34" charset="0"/>
              </a:rPr>
              <a:t>•</a:t>
            </a:r>
            <a:r>
              <a:rPr lang="en-US" sz="2000" dirty="0">
                <a:solidFill>
                  <a:srgbClr val="000000"/>
                </a:solidFill>
                <a:latin typeface="Calibri" panose="020F0502020204030204" pitchFamily="34" charset="0"/>
              </a:rPr>
              <a:t>Defect carton </a:t>
            </a:r>
            <a:r>
              <a:rPr lang="en-US" sz="2000" dirty="0" err="1">
                <a:solidFill>
                  <a:srgbClr val="000000"/>
                </a:solidFill>
                <a:latin typeface="Calibri" panose="020F0502020204030204" pitchFamily="34" charset="0"/>
              </a:rPr>
              <a:t>Q’ty</a:t>
            </a:r>
            <a:r>
              <a:rPr lang="en-US" sz="2000" dirty="0">
                <a:solidFill>
                  <a:srgbClr val="000000"/>
                </a:solidFill>
                <a:latin typeface="Calibri" panose="020F0502020204030204" pitchFamily="34" charset="0"/>
              </a:rPr>
              <a:t> :  1pcs / 1000pcs </a:t>
            </a:r>
          </a:p>
          <a:p>
            <a:pPr marL="457200"/>
            <a:r>
              <a:rPr lang="en-US" sz="2000" dirty="0">
                <a:solidFill>
                  <a:srgbClr val="000000"/>
                </a:solidFill>
                <a:latin typeface="Arial" panose="020B0604020202020204" pitchFamily="34" charset="0"/>
              </a:rPr>
              <a:t>•</a:t>
            </a:r>
            <a:r>
              <a:rPr lang="en-US" sz="2000" dirty="0">
                <a:solidFill>
                  <a:srgbClr val="000000"/>
                </a:solidFill>
                <a:latin typeface="Calibri" panose="020F0502020204030204" pitchFamily="34" charset="0"/>
              </a:rPr>
              <a:t>Defect rate : 0.1%</a:t>
            </a:r>
          </a:p>
        </p:txBody>
      </p:sp>
      <p:pic>
        <p:nvPicPr>
          <p:cNvPr id="9" name="Picture 8"/>
          <p:cNvPicPr>
            <a:picLocks noChangeAspect="1"/>
          </p:cNvPicPr>
          <p:nvPr/>
        </p:nvPicPr>
        <p:blipFill>
          <a:blip r:embed="rId3"/>
          <a:stretch>
            <a:fillRect/>
          </a:stretch>
        </p:blipFill>
        <p:spPr>
          <a:xfrm>
            <a:off x="622598" y="2686274"/>
            <a:ext cx="9554213" cy="2952328"/>
          </a:xfrm>
          <a:prstGeom prst="rect">
            <a:avLst/>
          </a:prstGeom>
          <a:ln>
            <a:solidFill>
              <a:srgbClr val="00B050"/>
            </a:solidFill>
          </a:ln>
        </p:spPr>
      </p:pic>
      <p:sp>
        <p:nvSpPr>
          <p:cNvPr id="4" name="Rectangle 3"/>
          <p:cNvSpPr/>
          <p:nvPr/>
        </p:nvSpPr>
        <p:spPr>
          <a:xfrm>
            <a:off x="910630" y="2218073"/>
            <a:ext cx="3193503" cy="369332"/>
          </a:xfrm>
          <a:prstGeom prst="rect">
            <a:avLst/>
          </a:prstGeom>
        </p:spPr>
        <p:txBody>
          <a:bodyPr wrap="none">
            <a:spAutoFit/>
          </a:bodyPr>
          <a:lstStyle/>
          <a:p>
            <a:r>
              <a:rPr lang="en-US" dirty="0" smtClean="0"/>
              <a:t>SN:21496870012020005000460</a:t>
            </a:r>
            <a:endParaRPr lang="en-US" dirty="0"/>
          </a:p>
        </p:txBody>
      </p:sp>
    </p:spTree>
    <p:extLst>
      <p:ext uri="{BB962C8B-B14F-4D97-AF65-F5344CB8AC3E}">
        <p14:creationId xmlns:p14="http://schemas.microsoft.com/office/powerpoint/2010/main" val="942216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2219512" y="35913"/>
            <a:ext cx="7380996" cy="584775"/>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Calibri" pitchFamily="34" charset="0"/>
                <a:ea typeface="標楷體" pitchFamily="65" charset="-120"/>
              </a:rPr>
              <a:t>D2.  </a:t>
            </a:r>
            <a:r>
              <a:rPr kumimoji="0" lang="en-US" altLang="zh-TW" sz="3200" b="1" dirty="0">
                <a:latin typeface="Calibri" pitchFamily="34" charset="0"/>
                <a:ea typeface="標楷體" pitchFamily="65" charset="-120"/>
              </a:rPr>
              <a:t>Description of the </a:t>
            </a:r>
            <a:r>
              <a:rPr kumimoji="0" lang="en-US" altLang="zh-TW" sz="3200" b="1" dirty="0" smtClean="0">
                <a:latin typeface="Calibri" pitchFamily="34" charset="0"/>
                <a:ea typeface="標楷體" pitchFamily="65" charset="-120"/>
              </a:rPr>
              <a:t>Problem (continue)</a:t>
            </a:r>
            <a:endParaRPr kumimoji="0" lang="en-US" altLang="zh-TW" sz="3200" b="1" dirty="0">
              <a:latin typeface="Calibri" pitchFamily="34" charset="0"/>
              <a:ea typeface="標楷體" pitchFamily="65" charset="-120"/>
            </a:endParaRPr>
          </a:p>
        </p:txBody>
      </p:sp>
      <p:sp>
        <p:nvSpPr>
          <p:cNvPr id="2" name="Rectangle 1"/>
          <p:cNvSpPr/>
          <p:nvPr/>
        </p:nvSpPr>
        <p:spPr>
          <a:xfrm>
            <a:off x="406574" y="692696"/>
            <a:ext cx="6092825" cy="1538883"/>
          </a:xfrm>
          <a:prstGeom prst="rect">
            <a:avLst/>
          </a:prstGeom>
        </p:spPr>
        <p:txBody>
          <a:bodyPr>
            <a:spAutoFit/>
          </a:bodyPr>
          <a:lstStyle/>
          <a:p>
            <a:endParaRPr lang="en-US" sz="1400" dirty="0">
              <a:solidFill>
                <a:srgbClr val="000000"/>
              </a:solidFill>
              <a:latin typeface="Calibri" panose="020F0502020204030204" pitchFamily="34" charset="0"/>
            </a:endParaRPr>
          </a:p>
          <a:p>
            <a:r>
              <a:rPr lang="en-US" sz="2000" b="1" dirty="0" smtClean="0">
                <a:solidFill>
                  <a:srgbClr val="000000"/>
                </a:solidFill>
                <a:latin typeface="Calibri" panose="020F0502020204030204" pitchFamily="34" charset="0"/>
              </a:rPr>
              <a:t>2.5 Carton </a:t>
            </a:r>
            <a:r>
              <a:rPr lang="en-US" sz="2000" b="1" dirty="0">
                <a:solidFill>
                  <a:srgbClr val="000000"/>
                </a:solidFill>
                <a:latin typeface="Calibri" panose="020F0502020204030204" pitchFamily="34" charset="0"/>
              </a:rPr>
              <a:t>box </a:t>
            </a:r>
            <a:r>
              <a:rPr lang="en-US" sz="2000" b="1" dirty="0" smtClean="0">
                <a:solidFill>
                  <a:srgbClr val="000000"/>
                </a:solidFill>
                <a:latin typeface="Calibri" panose="020F0502020204030204" pitchFamily="34" charset="0"/>
              </a:rPr>
              <a:t>contamination:</a:t>
            </a:r>
          </a:p>
          <a:p>
            <a:endParaRPr lang="en-US" sz="2000" b="1" dirty="0">
              <a:solidFill>
                <a:srgbClr val="000000"/>
              </a:solidFill>
              <a:latin typeface="Calibri" panose="020F0502020204030204" pitchFamily="34" charset="0"/>
            </a:endParaRPr>
          </a:p>
          <a:p>
            <a:pPr marL="457200"/>
            <a:r>
              <a:rPr lang="en-US" sz="2000" dirty="0" smtClean="0">
                <a:solidFill>
                  <a:srgbClr val="000000"/>
                </a:solidFill>
                <a:latin typeface="Arial" panose="020B0604020202020204" pitchFamily="34" charset="0"/>
              </a:rPr>
              <a:t>•</a:t>
            </a:r>
            <a:r>
              <a:rPr lang="en-US" sz="2000" dirty="0">
                <a:solidFill>
                  <a:srgbClr val="000000"/>
                </a:solidFill>
                <a:latin typeface="Calibri" panose="020F0502020204030204" pitchFamily="34" charset="0"/>
              </a:rPr>
              <a:t>Defect carton </a:t>
            </a:r>
            <a:r>
              <a:rPr lang="en-US" sz="2000" dirty="0" err="1">
                <a:solidFill>
                  <a:srgbClr val="000000"/>
                </a:solidFill>
                <a:latin typeface="Calibri" panose="020F0502020204030204" pitchFamily="34" charset="0"/>
              </a:rPr>
              <a:t>Q’ty</a:t>
            </a:r>
            <a:r>
              <a:rPr lang="en-US" sz="2000" dirty="0">
                <a:solidFill>
                  <a:srgbClr val="000000"/>
                </a:solidFill>
                <a:latin typeface="Calibri" panose="020F0502020204030204" pitchFamily="34" charset="0"/>
              </a:rPr>
              <a:t> :  2 Carton / 100 Carton </a:t>
            </a:r>
          </a:p>
          <a:p>
            <a:pPr marL="457200"/>
            <a:r>
              <a:rPr lang="en-US" sz="2000" dirty="0">
                <a:solidFill>
                  <a:srgbClr val="000000"/>
                </a:solidFill>
                <a:latin typeface="Arial" panose="020B0604020202020204" pitchFamily="34" charset="0"/>
              </a:rPr>
              <a:t>•</a:t>
            </a:r>
            <a:r>
              <a:rPr lang="en-US" sz="2000" dirty="0">
                <a:solidFill>
                  <a:srgbClr val="000000"/>
                </a:solidFill>
                <a:latin typeface="Calibri" panose="020F0502020204030204" pitchFamily="34" charset="0"/>
              </a:rPr>
              <a:t>Defect rate : 2</a:t>
            </a:r>
            <a:r>
              <a:rPr lang="en-US" sz="2000" dirty="0" smtClean="0">
                <a:solidFill>
                  <a:srgbClr val="000000"/>
                </a:solidFill>
                <a:latin typeface="Calibri" panose="020F0502020204030204" pitchFamily="34" charset="0"/>
              </a:rPr>
              <a:t>%</a:t>
            </a:r>
            <a:endParaRPr lang="en-US" sz="2000" dirty="0">
              <a:solidFill>
                <a:srgbClr val="000000"/>
              </a:solidFill>
              <a:latin typeface="Calibri" panose="020F0502020204030204" pitchFamily="34" charset="0"/>
            </a:endParaRPr>
          </a:p>
        </p:txBody>
      </p:sp>
      <p:sp>
        <p:nvSpPr>
          <p:cNvPr id="8" name="Rectangle 7"/>
          <p:cNvSpPr/>
          <p:nvPr/>
        </p:nvSpPr>
        <p:spPr>
          <a:xfrm>
            <a:off x="838622" y="2510319"/>
            <a:ext cx="5071388" cy="369332"/>
          </a:xfrm>
          <a:prstGeom prst="rect">
            <a:avLst/>
          </a:prstGeom>
        </p:spPr>
        <p:txBody>
          <a:bodyPr wrap="none">
            <a:spAutoFit/>
          </a:bodyPr>
          <a:lstStyle/>
          <a:p>
            <a:r>
              <a:rPr lang="en-US" dirty="0">
                <a:solidFill>
                  <a:srgbClr val="000000"/>
                </a:solidFill>
                <a:latin typeface="Arial" panose="020B0604020202020204" pitchFamily="34" charset="0"/>
              </a:rPr>
              <a:t>•</a:t>
            </a:r>
            <a:r>
              <a:rPr lang="en-US" dirty="0" err="1">
                <a:solidFill>
                  <a:srgbClr val="000000"/>
                </a:solidFill>
                <a:latin typeface="Calibri" panose="020F0502020204030204" pitchFamily="34" charset="0"/>
              </a:rPr>
              <a:t>BOXnumber</a:t>
            </a:r>
            <a:r>
              <a:rPr lang="en-US" dirty="0">
                <a:solidFill>
                  <a:srgbClr val="000000"/>
                </a:solidFill>
                <a:latin typeface="Calibri" panose="020F0502020204030204" pitchFamily="34" charset="0"/>
              </a:rPr>
              <a:t> : SKBUH220060002, SKBUH220060004</a:t>
            </a:r>
          </a:p>
        </p:txBody>
      </p:sp>
      <p:pic>
        <p:nvPicPr>
          <p:cNvPr id="9" name="Picture 8"/>
          <p:cNvPicPr>
            <a:picLocks noChangeAspect="1"/>
          </p:cNvPicPr>
          <p:nvPr/>
        </p:nvPicPr>
        <p:blipFill>
          <a:blip r:embed="rId3"/>
          <a:stretch>
            <a:fillRect/>
          </a:stretch>
        </p:blipFill>
        <p:spPr>
          <a:xfrm>
            <a:off x="982638" y="3153534"/>
            <a:ext cx="3096344" cy="2867754"/>
          </a:xfrm>
          <a:prstGeom prst="rect">
            <a:avLst/>
          </a:prstGeom>
        </p:spPr>
      </p:pic>
      <p:pic>
        <p:nvPicPr>
          <p:cNvPr id="14" name="Picture 13"/>
          <p:cNvPicPr>
            <a:picLocks noChangeAspect="1"/>
          </p:cNvPicPr>
          <p:nvPr/>
        </p:nvPicPr>
        <p:blipFill>
          <a:blip r:embed="rId4"/>
          <a:stretch>
            <a:fillRect/>
          </a:stretch>
        </p:blipFill>
        <p:spPr>
          <a:xfrm rot="16200000">
            <a:off x="5578383" y="2302205"/>
            <a:ext cx="2845088" cy="4547746"/>
          </a:xfrm>
          <a:prstGeom prst="rect">
            <a:avLst/>
          </a:prstGeom>
        </p:spPr>
      </p:pic>
      <p:sp>
        <p:nvSpPr>
          <p:cNvPr id="15" name="Oval 14"/>
          <p:cNvSpPr/>
          <p:nvPr/>
        </p:nvSpPr>
        <p:spPr>
          <a:xfrm>
            <a:off x="982638" y="4510298"/>
            <a:ext cx="648072" cy="502878"/>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599262" y="5373216"/>
            <a:ext cx="1080120" cy="64807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7031310" y="4797152"/>
            <a:ext cx="216024" cy="5760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own Arrow 17"/>
          <p:cNvSpPr/>
          <p:nvPr/>
        </p:nvSpPr>
        <p:spPr>
          <a:xfrm>
            <a:off x="1197930" y="3933056"/>
            <a:ext cx="216024" cy="576064"/>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7507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Subtitle 4"/>
          <p:cNvSpPr txBox="1">
            <a:spLocks/>
          </p:cNvSpPr>
          <p:nvPr/>
        </p:nvSpPr>
        <p:spPr>
          <a:xfrm>
            <a:off x="272480" y="980728"/>
            <a:ext cx="11007302" cy="1486445"/>
          </a:xfrm>
          <a:prstGeom prst="rect">
            <a:avLst/>
          </a:prstGeom>
        </p:spPr>
        <p:txBody>
          <a:bodyPr/>
          <a:lstStyle/>
          <a:p>
            <a:pPr marL="457200" lvl="0" fontAlgn="auto">
              <a:lnSpc>
                <a:spcPct val="150000"/>
              </a:lnSpc>
              <a:spcBef>
                <a:spcPts val="0"/>
              </a:spcBef>
              <a:spcAft>
                <a:spcPts val="0"/>
              </a:spcAft>
              <a:defRPr/>
            </a:pPr>
            <a:r>
              <a:rPr lang="en-US" altLang="zh-TW" sz="2000" dirty="0" smtClean="0">
                <a:latin typeface="Calibri" pitchFamily="34" charset="0"/>
              </a:rPr>
              <a:t>Immediately notice this issue to all line leader &amp; operators at production line and hang quality alert to all related working stations (IQC incoming material inspection </a:t>
            </a:r>
            <a:r>
              <a:rPr lang="en-US" altLang="zh-TW" sz="2000" dirty="0" err="1" smtClean="0">
                <a:latin typeface="Calibri" pitchFamily="34" charset="0"/>
              </a:rPr>
              <a:t>station,VI</a:t>
            </a:r>
            <a:r>
              <a:rPr lang="en-US" altLang="zh-TW" sz="2000" dirty="0" smtClean="0">
                <a:latin typeface="Calibri" pitchFamily="34" charset="0"/>
              </a:rPr>
              <a:t> station, Packing, OBA station, Shipping station) on 7/25 when we get customer feedback issue.</a:t>
            </a:r>
          </a:p>
          <a:p>
            <a:pPr marL="914400">
              <a:lnSpc>
                <a:spcPct val="150000"/>
              </a:lnSpc>
              <a:defRPr/>
            </a:pPr>
            <a:r>
              <a:rPr lang="en-US" sz="2000" dirty="0">
                <a:solidFill>
                  <a:srgbClr val="0000FF"/>
                </a:solidFill>
              </a:rPr>
              <a:t>Owner: </a:t>
            </a:r>
            <a:r>
              <a:rPr lang="en-US" sz="2000" dirty="0" smtClean="0">
                <a:solidFill>
                  <a:srgbClr val="0000FF"/>
                </a:solidFill>
              </a:rPr>
              <a:t>IQC/PQE/PD/PE/IE/SQE: </a:t>
            </a:r>
            <a:r>
              <a:rPr lang="en-US" sz="2000" dirty="0" err="1" smtClean="0">
                <a:solidFill>
                  <a:srgbClr val="0000FF"/>
                </a:solidFill>
              </a:rPr>
              <a:t>Ken,Heng</a:t>
            </a:r>
            <a:r>
              <a:rPr lang="en-US" sz="2000" dirty="0" smtClean="0">
                <a:solidFill>
                  <a:srgbClr val="0000FF"/>
                </a:solidFill>
              </a:rPr>
              <a:t> </a:t>
            </a:r>
            <a:r>
              <a:rPr lang="en-US" sz="2000" dirty="0" err="1">
                <a:solidFill>
                  <a:srgbClr val="0000FF"/>
                </a:solidFill>
              </a:rPr>
              <a:t>Ruan</a:t>
            </a:r>
            <a:r>
              <a:rPr lang="en-US" sz="2000" dirty="0">
                <a:solidFill>
                  <a:srgbClr val="0000FF"/>
                </a:solidFill>
              </a:rPr>
              <a:t>, </a:t>
            </a:r>
            <a:r>
              <a:rPr lang="en-US" sz="2000" dirty="0" smtClean="0">
                <a:solidFill>
                  <a:srgbClr val="0000FF"/>
                </a:solidFill>
              </a:rPr>
              <a:t>Wen Yong, Vu Hue, Van </a:t>
            </a:r>
            <a:r>
              <a:rPr lang="en-US" sz="2000" dirty="0" err="1">
                <a:solidFill>
                  <a:srgbClr val="0000FF"/>
                </a:solidFill>
              </a:rPr>
              <a:t>Quyen</a:t>
            </a:r>
            <a:r>
              <a:rPr lang="en-US" sz="2000" dirty="0">
                <a:solidFill>
                  <a:srgbClr val="0000FF"/>
                </a:solidFill>
              </a:rPr>
              <a:t>, Xuan </a:t>
            </a:r>
            <a:r>
              <a:rPr lang="en-US" sz="2000" dirty="0" err="1">
                <a:solidFill>
                  <a:srgbClr val="0000FF"/>
                </a:solidFill>
              </a:rPr>
              <a:t>Khoa</a:t>
            </a:r>
            <a:r>
              <a:rPr lang="en-US" sz="2000" dirty="0">
                <a:solidFill>
                  <a:srgbClr val="0000FF"/>
                </a:solidFill>
              </a:rPr>
              <a:t> </a:t>
            </a:r>
            <a:endParaRPr lang="en-US" sz="2000" dirty="0" smtClean="0">
              <a:solidFill>
                <a:srgbClr val="0000FF"/>
              </a:solidFill>
            </a:endParaRPr>
          </a:p>
          <a:p>
            <a:pPr marL="914400">
              <a:lnSpc>
                <a:spcPct val="150000"/>
              </a:lnSpc>
              <a:defRPr/>
            </a:pPr>
            <a:r>
              <a:rPr lang="en-US" sz="2000" dirty="0" smtClean="0">
                <a:solidFill>
                  <a:srgbClr val="0000FF"/>
                </a:solidFill>
              </a:rPr>
              <a:t>Done : 25 </a:t>
            </a:r>
            <a:r>
              <a:rPr lang="en-US" sz="2000" dirty="0">
                <a:solidFill>
                  <a:srgbClr val="0000FF"/>
                </a:solidFill>
              </a:rPr>
              <a:t>Jul 2020</a:t>
            </a:r>
          </a:p>
          <a:p>
            <a:pPr lvl="0" fontAlgn="auto">
              <a:lnSpc>
                <a:spcPct val="150000"/>
              </a:lnSpc>
              <a:spcBef>
                <a:spcPts val="0"/>
              </a:spcBef>
              <a:spcAft>
                <a:spcPts val="0"/>
              </a:spcAft>
              <a:defRPr/>
            </a:pPr>
            <a:endParaRPr lang="en-US" altLang="zh-TW" sz="2000" dirty="0" smtClean="0">
              <a:latin typeface="Calibri" pitchFamily="34" charset="0"/>
            </a:endParaRPr>
          </a:p>
        </p:txBody>
      </p:sp>
      <p:sp>
        <p:nvSpPr>
          <p:cNvPr id="4" name="Rectangle 4"/>
          <p:cNvSpPr>
            <a:spLocks noChangeArrowheads="1"/>
          </p:cNvSpPr>
          <p:nvPr/>
        </p:nvSpPr>
        <p:spPr bwMode="auto">
          <a:xfrm>
            <a:off x="4367014" y="44624"/>
            <a:ext cx="3160712" cy="585788"/>
          </a:xfrm>
          <a:prstGeom prst="rect">
            <a:avLst/>
          </a:prstGeom>
          <a:noFill/>
          <a:ln w="9525" algn="ctr">
            <a:noFill/>
            <a:miter lim="800000"/>
            <a:headEnd/>
            <a:tailEnd/>
          </a:ln>
        </p:spPr>
        <p:txBody>
          <a:bodyPr wrap="none">
            <a:spAutoFit/>
          </a:bodyPr>
          <a:lstStyle/>
          <a:p>
            <a:pPr algn="ctr">
              <a:spcBef>
                <a:spcPct val="50000"/>
              </a:spcBef>
            </a:pPr>
            <a:r>
              <a:rPr kumimoji="0" lang="en-US" altLang="zh-CN" sz="3200" b="1" dirty="0">
                <a:latin typeface="Calibri" pitchFamily="34" charset="0"/>
                <a:ea typeface="標楷體" pitchFamily="65" charset="-120"/>
              </a:rPr>
              <a:t>D3.  </a:t>
            </a:r>
            <a:r>
              <a:rPr kumimoji="0" lang="en-US" altLang="zh-TW" sz="3200" b="1" dirty="0">
                <a:latin typeface="Calibri" pitchFamily="34" charset="0"/>
                <a:ea typeface="標楷體" pitchFamily="65" charset="-120"/>
              </a:rPr>
              <a:t>Containment</a:t>
            </a:r>
          </a:p>
        </p:txBody>
      </p:sp>
      <p:pic>
        <p:nvPicPr>
          <p:cNvPr id="2" name="Picture 1"/>
          <p:cNvPicPr>
            <a:picLocks noChangeAspect="1"/>
          </p:cNvPicPr>
          <p:nvPr/>
        </p:nvPicPr>
        <p:blipFill>
          <a:blip r:embed="rId4"/>
          <a:stretch>
            <a:fillRect/>
          </a:stretch>
        </p:blipFill>
        <p:spPr>
          <a:xfrm>
            <a:off x="3790950" y="3212976"/>
            <a:ext cx="4680520" cy="3010382"/>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2448081669"/>
              </p:ext>
            </p:extLst>
          </p:nvPr>
        </p:nvGraphicFramePr>
        <p:xfrm>
          <a:off x="8903518" y="3212976"/>
          <a:ext cx="2160240" cy="1822703"/>
        </p:xfrm>
        <a:graphic>
          <a:graphicData uri="http://schemas.openxmlformats.org/presentationml/2006/ole">
            <mc:AlternateContent xmlns:mc="http://schemas.openxmlformats.org/markup-compatibility/2006">
              <mc:Choice xmlns:v="urn:schemas-microsoft-com:vml" Requires="v">
                <p:oleObj spid="_x0000_s12407" name="Acrobat Document" showAsIcon="1" r:id="rId5" imgW="914400" imgH="771480" progId="AcroExch.Document.DC">
                  <p:embed/>
                </p:oleObj>
              </mc:Choice>
              <mc:Fallback>
                <p:oleObj name="Acrobat Document" showAsIcon="1" r:id="rId5" imgW="914400" imgH="771480" progId="AcroExch.Document.DC">
                  <p:embed/>
                  <p:pic>
                    <p:nvPicPr>
                      <p:cNvPr id="0" name=""/>
                      <p:cNvPicPr/>
                      <p:nvPr/>
                    </p:nvPicPr>
                    <p:blipFill>
                      <a:blip r:embed="rId6"/>
                      <a:stretch>
                        <a:fillRect/>
                      </a:stretch>
                    </p:blipFill>
                    <p:spPr>
                      <a:xfrm>
                        <a:off x="8903518" y="3212976"/>
                        <a:ext cx="2160240" cy="1822703"/>
                      </a:xfrm>
                      <a:prstGeom prst="rect">
                        <a:avLst/>
                      </a:prstGeom>
                    </p:spPr>
                  </p:pic>
                </p:oleObj>
              </mc:Fallback>
            </mc:AlternateContent>
          </a:graphicData>
        </a:graphic>
      </p:graphicFrame>
    </p:spTree>
    <p:extLst>
      <p:ext uri="{BB962C8B-B14F-4D97-AF65-F5344CB8AC3E}">
        <p14:creationId xmlns:p14="http://schemas.microsoft.com/office/powerpoint/2010/main" val="22186075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50"/>
          <p:cNvSpPr>
            <a:spLocks noChangeArrowheads="1"/>
          </p:cNvSpPr>
          <p:nvPr/>
        </p:nvSpPr>
        <p:spPr bwMode="auto">
          <a:xfrm>
            <a:off x="3556176" y="44624"/>
            <a:ext cx="4803775" cy="579437"/>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Calibri" pitchFamily="34" charset="0"/>
                <a:ea typeface="標楷體" pitchFamily="65" charset="-120"/>
              </a:rPr>
              <a:t>D4. Identify the Root Cause</a:t>
            </a:r>
          </a:p>
        </p:txBody>
      </p:sp>
      <p:sp>
        <p:nvSpPr>
          <p:cNvPr id="4" name="TextBox 5"/>
          <p:cNvSpPr txBox="1">
            <a:spLocks noChangeArrowheads="1"/>
          </p:cNvSpPr>
          <p:nvPr/>
        </p:nvSpPr>
        <p:spPr bwMode="auto">
          <a:xfrm>
            <a:off x="103700" y="663200"/>
            <a:ext cx="11859170" cy="2403735"/>
          </a:xfrm>
          <a:prstGeom prst="rect">
            <a:avLst/>
          </a:prstGeom>
          <a:noFill/>
          <a:ln w="9525">
            <a:noFill/>
            <a:miter lim="800000"/>
            <a:headEnd/>
            <a:tailEnd/>
          </a:ln>
        </p:spPr>
        <p:txBody>
          <a:bodyPr wrap="square">
            <a:spAutoFit/>
          </a:bodyPr>
          <a:lstStyle/>
          <a:p>
            <a:pPr marL="117475" defTabSz="762000" eaLnBrk="0" hangingPunct="0">
              <a:lnSpc>
                <a:spcPct val="130000"/>
              </a:lnSpc>
              <a:spcBef>
                <a:spcPct val="20000"/>
              </a:spcBef>
              <a:buSzPct val="100000"/>
              <a:defRPr/>
            </a:pPr>
            <a:r>
              <a:rPr lang="en-US" altLang="zh-TW" sz="2000" b="1" kern="0" dirty="0" smtClean="0">
                <a:latin typeface="Times New Roman" pitchFamily="18" charset="0"/>
                <a:cs typeface="Times New Roman" pitchFamily="18" charset="0"/>
              </a:rPr>
              <a:t>4.1. </a:t>
            </a:r>
            <a:r>
              <a:rPr lang="en-US" altLang="zh-TW" sz="2000" b="1" kern="0" dirty="0">
                <a:latin typeface="Times New Roman" pitchFamily="18" charset="0"/>
                <a:cs typeface="Times New Roman" pitchFamily="18" charset="0"/>
              </a:rPr>
              <a:t>OBA report is missing</a:t>
            </a:r>
            <a:r>
              <a:rPr lang="en-US" altLang="zh-TW" sz="2000" b="1" kern="0" dirty="0" smtClean="0">
                <a:latin typeface="Times New Roman" pitchFamily="18" charset="0"/>
                <a:cs typeface="Times New Roman" pitchFamily="18" charset="0"/>
              </a:rPr>
              <a:t>:</a:t>
            </a:r>
          </a:p>
          <a:p>
            <a:pPr marL="574675" defTabSz="762000" eaLnBrk="0" hangingPunct="0">
              <a:lnSpc>
                <a:spcPct val="130000"/>
              </a:lnSpc>
              <a:spcBef>
                <a:spcPct val="20000"/>
              </a:spcBef>
              <a:buSzPct val="100000"/>
              <a:defRPr/>
            </a:pPr>
            <a:r>
              <a:rPr lang="en-US" altLang="zh-TW" b="1" dirty="0">
                <a:solidFill>
                  <a:schemeClr val="dk1"/>
                </a:solidFill>
                <a:latin typeface="Calibri" panose="020F0502020204030204" pitchFamily="34" charset="0"/>
                <a:cs typeface="Calibri" panose="020F0502020204030204" pitchFamily="34" charset="0"/>
              </a:rPr>
              <a:t>Occur Cause </a:t>
            </a:r>
            <a:r>
              <a:rPr lang="en-US" altLang="zh-TW" b="1" kern="0" dirty="0" smtClean="0">
                <a:latin typeface="Times New Roman" pitchFamily="18" charset="0"/>
                <a:cs typeface="Times New Roman" pitchFamily="18" charset="0"/>
              </a:rPr>
              <a:t>: </a:t>
            </a:r>
            <a:r>
              <a:rPr lang="en-US" altLang="zh-TW" kern="0" dirty="0" smtClean="0">
                <a:latin typeface="Times New Roman" pitchFamily="18" charset="0"/>
                <a:cs typeface="Times New Roman" pitchFamily="18" charset="0"/>
              </a:rPr>
              <a:t>The DN 5028019958 shipping schedule is on 29-Jun, PQE had send mail to FG OBA inspection report was done and printed on 29-Jun. Due to </a:t>
            </a:r>
            <a:r>
              <a:rPr lang="en-US" altLang="zh-TW" kern="0" dirty="0">
                <a:latin typeface="Times New Roman" pitchFamily="18" charset="0"/>
                <a:cs typeface="Times New Roman" pitchFamily="18" charset="0"/>
              </a:rPr>
              <a:t>i</a:t>
            </a:r>
            <a:r>
              <a:rPr lang="en-US" altLang="zh-TW" kern="0" dirty="0" smtClean="0">
                <a:latin typeface="Times New Roman" pitchFamily="18" charset="0"/>
                <a:cs typeface="Times New Roman" pitchFamily="18" charset="0"/>
              </a:rPr>
              <a:t>t was changed to 01-Jul (1 shipping day late),  the OP at  stock forgot to add  the last pallet when shipping this lots.</a:t>
            </a:r>
          </a:p>
          <a:p>
            <a:pPr marL="574675" defTabSz="762000" eaLnBrk="0" hangingPunct="0">
              <a:lnSpc>
                <a:spcPct val="130000"/>
              </a:lnSpc>
              <a:spcBef>
                <a:spcPct val="20000"/>
              </a:spcBef>
              <a:buSzPct val="100000"/>
              <a:defRPr/>
            </a:pPr>
            <a:r>
              <a:rPr lang="en-US" altLang="zh-TW" b="1" dirty="0" smtClean="0">
                <a:solidFill>
                  <a:schemeClr val="dk1"/>
                </a:solidFill>
                <a:latin typeface="Calibri" panose="020F0502020204030204" pitchFamily="34" charset="0"/>
                <a:cs typeface="Calibri" panose="020F0502020204030204" pitchFamily="34" charset="0"/>
              </a:rPr>
              <a:t>Escape Cause</a:t>
            </a:r>
            <a:r>
              <a:rPr lang="en-US" altLang="zh-TW" b="1" kern="0" dirty="0" smtClean="0">
                <a:latin typeface="Times New Roman" pitchFamily="18" charset="0"/>
                <a:cs typeface="Times New Roman" pitchFamily="18" charset="0"/>
              </a:rPr>
              <a:t>: </a:t>
            </a:r>
            <a:r>
              <a:rPr lang="en-US" altLang="zh-TW" kern="0" dirty="0" smtClean="0">
                <a:latin typeface="Times New Roman" pitchFamily="18" charset="0"/>
                <a:cs typeface="Times New Roman" pitchFamily="18" charset="0"/>
              </a:rPr>
              <a:t>The OQC check shipping data and pallet before shipping product, he forget to check this item because OBA inspection report was not defined on SIP shipping. So PQE will update this item to check on SIP.</a:t>
            </a:r>
            <a:endParaRPr lang="zh-TW" altLang="en-US" dirty="0">
              <a:solidFill>
                <a:schemeClr val="dk1"/>
              </a:solidFill>
              <a:latin typeface="Calibri" panose="020F0502020204030204" pitchFamily="34" charset="0"/>
              <a:cs typeface="Calibri" panose="020F0502020204030204" pitchFamily="34" charset="0"/>
            </a:endParaRPr>
          </a:p>
        </p:txBody>
      </p:sp>
      <p:pic>
        <p:nvPicPr>
          <p:cNvPr id="7" name="Picture 6"/>
          <p:cNvPicPr>
            <a:picLocks noChangeAspect="1"/>
          </p:cNvPicPr>
          <p:nvPr/>
        </p:nvPicPr>
        <p:blipFill>
          <a:blip r:embed="rId3"/>
          <a:stretch>
            <a:fillRect/>
          </a:stretch>
        </p:blipFill>
        <p:spPr>
          <a:xfrm>
            <a:off x="9343981" y="3299265"/>
            <a:ext cx="2468445" cy="1646584"/>
          </a:xfrm>
          <a:prstGeom prst="rect">
            <a:avLst/>
          </a:prstGeom>
          <a:ln>
            <a:solidFill>
              <a:schemeClr val="accent1"/>
            </a:solidFill>
          </a:ln>
        </p:spPr>
      </p:pic>
      <p:pic>
        <p:nvPicPr>
          <p:cNvPr id="8" name="Picture 7"/>
          <p:cNvPicPr>
            <a:picLocks noChangeAspect="1"/>
          </p:cNvPicPr>
          <p:nvPr/>
        </p:nvPicPr>
        <p:blipFill>
          <a:blip r:embed="rId4"/>
          <a:stretch>
            <a:fillRect/>
          </a:stretch>
        </p:blipFill>
        <p:spPr>
          <a:xfrm>
            <a:off x="6186395" y="3292157"/>
            <a:ext cx="2694935" cy="1639126"/>
          </a:xfrm>
          <a:prstGeom prst="rect">
            <a:avLst/>
          </a:prstGeom>
          <a:ln>
            <a:solidFill>
              <a:schemeClr val="accent1"/>
            </a:solidFill>
          </a:ln>
        </p:spPr>
      </p:pic>
      <p:sp>
        <p:nvSpPr>
          <p:cNvPr id="9" name="TextBox 8"/>
          <p:cNvSpPr txBox="1"/>
          <p:nvPr/>
        </p:nvSpPr>
        <p:spPr>
          <a:xfrm>
            <a:off x="6383238" y="5004028"/>
            <a:ext cx="2665602" cy="584775"/>
          </a:xfrm>
          <a:prstGeom prst="rect">
            <a:avLst/>
          </a:prstGeom>
          <a:noFill/>
        </p:spPr>
        <p:txBody>
          <a:bodyPr wrap="square" rtlCol="0">
            <a:spAutoFit/>
          </a:bodyPr>
          <a:lstStyle/>
          <a:p>
            <a:r>
              <a:rPr lang="en-US" sz="1600" dirty="0" smtClean="0">
                <a:solidFill>
                  <a:srgbClr val="0000FF"/>
                </a:solidFill>
              </a:rPr>
              <a:t>OBA Inspection report add to the last pallet when shipping</a:t>
            </a:r>
            <a:endParaRPr lang="en-US" sz="1600" dirty="0">
              <a:solidFill>
                <a:srgbClr val="0000FF"/>
              </a:solidFill>
            </a:endParaRPr>
          </a:p>
        </p:txBody>
      </p:sp>
      <p:sp>
        <p:nvSpPr>
          <p:cNvPr id="10" name="TextBox 9"/>
          <p:cNvSpPr txBox="1"/>
          <p:nvPr/>
        </p:nvSpPr>
        <p:spPr>
          <a:xfrm>
            <a:off x="9440213" y="4971778"/>
            <a:ext cx="2750200" cy="584775"/>
          </a:xfrm>
          <a:prstGeom prst="rect">
            <a:avLst/>
          </a:prstGeom>
          <a:noFill/>
        </p:spPr>
        <p:txBody>
          <a:bodyPr wrap="square" rtlCol="0">
            <a:spAutoFit/>
          </a:bodyPr>
          <a:lstStyle/>
          <a:p>
            <a:r>
              <a:rPr lang="en-US" sz="1600" dirty="0" smtClean="0">
                <a:solidFill>
                  <a:srgbClr val="FF0000"/>
                </a:solidFill>
              </a:rPr>
              <a:t>Missing OBA inspection report on pallet when shipping</a:t>
            </a:r>
            <a:endParaRPr lang="en-US" sz="1600" dirty="0">
              <a:solidFill>
                <a:srgbClr val="FF0000"/>
              </a:solidFill>
            </a:endParaRPr>
          </a:p>
        </p:txBody>
      </p:sp>
      <p:sp>
        <p:nvSpPr>
          <p:cNvPr id="5" name="Rectangle 4"/>
          <p:cNvSpPr/>
          <p:nvPr/>
        </p:nvSpPr>
        <p:spPr>
          <a:xfrm>
            <a:off x="94558" y="5668958"/>
            <a:ext cx="11868311" cy="646331"/>
          </a:xfrm>
          <a:prstGeom prst="rect">
            <a:avLst/>
          </a:prstGeom>
        </p:spPr>
        <p:txBody>
          <a:bodyPr wrap="square">
            <a:spAutoFit/>
          </a:bodyPr>
          <a:lstStyle/>
          <a:p>
            <a:pPr marL="574675" defTabSz="762000" eaLnBrk="0" hangingPunct="0">
              <a:spcBef>
                <a:spcPct val="20000"/>
              </a:spcBef>
              <a:buSzPct val="100000"/>
              <a:defRPr/>
            </a:pPr>
            <a:r>
              <a:rPr lang="en-US" altLang="zh-TW" b="1" kern="0" dirty="0">
                <a:latin typeface="Times New Roman" pitchFamily="18" charset="0"/>
                <a:cs typeface="Times New Roman" pitchFamily="18" charset="0"/>
              </a:rPr>
              <a:t>Conclusion</a:t>
            </a:r>
            <a:r>
              <a:rPr lang="en-US" altLang="zh-TW" b="1" kern="0" dirty="0" smtClean="0">
                <a:latin typeface="Times New Roman" pitchFamily="18" charset="0"/>
                <a:cs typeface="Times New Roman" pitchFamily="18" charset="0"/>
              </a:rPr>
              <a:t>: </a:t>
            </a:r>
            <a:r>
              <a:rPr lang="en-US" altLang="zh-TW" kern="0" dirty="0" smtClean="0">
                <a:latin typeface="Times New Roman" pitchFamily="18" charset="0"/>
                <a:cs typeface="Times New Roman" pitchFamily="18" charset="0"/>
              </a:rPr>
              <a:t>On 29-Jun, PQE had send OQC report to FG for shipping 1K lot, FG stock had printed out OBA inspection report but forget add that report to the pallet, CQA OP don’t find out missing OBA inspection report when shipping.</a:t>
            </a:r>
            <a:endParaRPr lang="en-US" altLang="zh-TW" kern="0" dirty="0">
              <a:latin typeface="Times New Roman" pitchFamily="18" charset="0"/>
              <a:cs typeface="Times New Roman" pitchFamily="18" charset="0"/>
            </a:endParaRPr>
          </a:p>
        </p:txBody>
      </p:sp>
      <p:sp>
        <p:nvSpPr>
          <p:cNvPr id="12" name="TextBox 11"/>
          <p:cNvSpPr txBox="1"/>
          <p:nvPr/>
        </p:nvSpPr>
        <p:spPr>
          <a:xfrm>
            <a:off x="2087074" y="5004028"/>
            <a:ext cx="2856003" cy="584775"/>
          </a:xfrm>
          <a:prstGeom prst="rect">
            <a:avLst/>
          </a:prstGeom>
          <a:noFill/>
        </p:spPr>
        <p:txBody>
          <a:bodyPr wrap="square" rtlCol="0">
            <a:spAutoFit/>
          </a:bodyPr>
          <a:lstStyle/>
          <a:p>
            <a:r>
              <a:rPr lang="en-US" sz="1600" dirty="0" smtClean="0">
                <a:solidFill>
                  <a:srgbClr val="0000FF"/>
                </a:solidFill>
              </a:rPr>
              <a:t>29-Jun PQE send mail provide OQC report for shipping 1K lot</a:t>
            </a:r>
            <a:endParaRPr lang="en-US" sz="1600" dirty="0">
              <a:solidFill>
                <a:srgbClr val="0000FF"/>
              </a:solidFill>
            </a:endParaRPr>
          </a:p>
        </p:txBody>
      </p:sp>
      <p:pic>
        <p:nvPicPr>
          <p:cNvPr id="13" name="Picture 12"/>
          <p:cNvPicPr>
            <a:picLocks noChangeAspect="1"/>
          </p:cNvPicPr>
          <p:nvPr/>
        </p:nvPicPr>
        <p:blipFill>
          <a:blip r:embed="rId5"/>
          <a:stretch>
            <a:fillRect/>
          </a:stretch>
        </p:blipFill>
        <p:spPr>
          <a:xfrm>
            <a:off x="622598" y="3299265"/>
            <a:ext cx="5328592" cy="1646584"/>
          </a:xfrm>
          <a:prstGeom prst="rect">
            <a:avLst/>
          </a:prstGeom>
          <a:ln>
            <a:solidFill>
              <a:schemeClr val="accent1"/>
            </a:solidFill>
          </a:ln>
        </p:spPr>
      </p:pic>
    </p:spTree>
    <p:extLst>
      <p:ext uri="{BB962C8B-B14F-4D97-AF65-F5344CB8AC3E}">
        <p14:creationId xmlns:p14="http://schemas.microsoft.com/office/powerpoint/2010/main" val="42808853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50"/>
          <p:cNvSpPr>
            <a:spLocks noChangeArrowheads="1"/>
          </p:cNvSpPr>
          <p:nvPr/>
        </p:nvSpPr>
        <p:spPr bwMode="auto">
          <a:xfrm>
            <a:off x="3322954" y="44624"/>
            <a:ext cx="5051384"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Cause</a:t>
            </a:r>
          </a:p>
        </p:txBody>
      </p:sp>
      <p:sp>
        <p:nvSpPr>
          <p:cNvPr id="7" name="Text Box 2"/>
          <p:cNvSpPr txBox="1">
            <a:spLocks noChangeArrowheads="1"/>
          </p:cNvSpPr>
          <p:nvPr/>
        </p:nvSpPr>
        <p:spPr bwMode="auto">
          <a:xfrm>
            <a:off x="307123" y="637455"/>
            <a:ext cx="11834764"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1pPr>
            <a:lvl2pPr marL="742950" indent="-285750">
              <a:spcBef>
                <a:spcPct val="20000"/>
              </a:spcBef>
              <a:buChar char="–"/>
              <a:defRPr kumimoji="1" sz="2800">
                <a:solidFill>
                  <a:schemeClr val="tx1"/>
                </a:solidFill>
                <a:latin typeface="Times New Roman" panose="02020603050405020304" pitchFamily="18" charset="0"/>
                <a:ea typeface="新細明體" pitchFamily="18" charset="-120"/>
              </a:defRPr>
            </a:lvl2pPr>
            <a:lvl3pPr marL="1143000" indent="-228600">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3pPr>
            <a:lvl4pPr marL="1600200" indent="-228600">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4pPr>
            <a:lvl5pPr marL="2057400" indent="-228600">
              <a:spcBef>
                <a:spcPct val="20000"/>
              </a:spcBef>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5pPr>
            <a:lvl6pPr marL="25146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6pPr>
            <a:lvl7pPr marL="29718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7pPr>
            <a:lvl8pPr marL="34290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8pPr>
            <a:lvl9pPr marL="3886200" indent="-228600" eaLnBrk="0" fontAlgn="base" hangingPunct="0">
              <a:spcBef>
                <a:spcPct val="20000"/>
              </a:spcBef>
              <a:spcAft>
                <a:spcPct val="0"/>
              </a:spcAft>
              <a:buSzPct val="100000"/>
              <a:buFont typeface="Arial" panose="020B0604020202020204" pitchFamily="34" charset="0"/>
              <a:buChar char="•"/>
              <a:defRPr kumimoji="1" sz="2000" b="1">
                <a:solidFill>
                  <a:schemeClr val="tx1"/>
                </a:solidFill>
                <a:latin typeface="標楷體" panose="03000509000000000000" pitchFamily="65" charset="-128"/>
                <a:ea typeface="標楷體" panose="03000509000000000000" pitchFamily="65" charset="-128"/>
              </a:defRPr>
            </a:lvl9pPr>
          </a:lstStyle>
          <a:p>
            <a:pPr lvl="0">
              <a:spcBef>
                <a:spcPct val="50000"/>
              </a:spcBef>
              <a:buSzTx/>
              <a:buNone/>
            </a:pPr>
            <a:r>
              <a:rPr lang="en-US" altLang="zh-TW" dirty="0" smtClean="0">
                <a:latin typeface="Times New Roman" pitchFamily="18" charset="0"/>
                <a:ea typeface="Microsoft JhengHei" panose="020B0604030504040204" pitchFamily="34" charset="-120"/>
                <a:cs typeface="Times New Roman" pitchFamily="18" charset="0"/>
              </a:rPr>
              <a:t>4.2. </a:t>
            </a:r>
            <a:r>
              <a:rPr lang="en-US" altLang="zh-TW" dirty="0">
                <a:latin typeface="Times New Roman" pitchFamily="18" charset="0"/>
                <a:ea typeface="Microsoft JhengHei" panose="020B0604030504040204" pitchFamily="34" charset="-120"/>
                <a:cs typeface="Times New Roman" pitchFamily="18" charset="0"/>
              </a:rPr>
              <a:t>UHD label is </a:t>
            </a:r>
            <a:r>
              <a:rPr lang="en-US" altLang="zh-TW" dirty="0" smtClean="0">
                <a:latin typeface="Times New Roman" pitchFamily="18" charset="0"/>
                <a:ea typeface="Microsoft JhengHei" panose="020B0604030504040204" pitchFamily="34" charset="-120"/>
                <a:cs typeface="Times New Roman" pitchFamily="18" charset="0"/>
              </a:rPr>
              <a:t>tilted</a:t>
            </a:r>
          </a:p>
          <a:p>
            <a:pPr marL="457200" lvl="0">
              <a:spcBef>
                <a:spcPct val="50000"/>
              </a:spcBef>
              <a:buSzTx/>
              <a:buNone/>
            </a:pPr>
            <a:r>
              <a:rPr lang="en-US" altLang="zh-TW" sz="1800" dirty="0">
                <a:solidFill>
                  <a:schemeClr val="dk1"/>
                </a:solidFill>
                <a:latin typeface="Calibri" panose="020F0502020204030204" pitchFamily="34" charset="0"/>
                <a:cs typeface="Calibri" panose="020F0502020204030204" pitchFamily="34" charset="0"/>
              </a:rPr>
              <a:t>Occur </a:t>
            </a:r>
            <a:r>
              <a:rPr lang="en-US" altLang="zh-TW" sz="1800" dirty="0" smtClean="0">
                <a:solidFill>
                  <a:schemeClr val="dk1"/>
                </a:solidFill>
                <a:latin typeface="Calibri" panose="020F0502020204030204" pitchFamily="34" charset="0"/>
                <a:cs typeface="Calibri" panose="020F0502020204030204" pitchFamily="34" charset="0"/>
              </a:rPr>
              <a:t>Cause</a:t>
            </a:r>
            <a:r>
              <a:rPr lang="en-US" altLang="zh-TW" sz="1800" b="0" dirty="0" smtClean="0">
                <a:solidFill>
                  <a:schemeClr val="dk1"/>
                </a:solidFill>
                <a:latin typeface="Calibri" panose="020F0502020204030204" pitchFamily="34" charset="0"/>
                <a:cs typeface="Calibri" panose="020F0502020204030204" pitchFamily="34" charset="0"/>
              </a:rPr>
              <a:t>: At pasting UHD label period, OP used tool to paste label follow SOP define, but it can paste tilted about 0.03MM, 1.5 degree.</a:t>
            </a:r>
          </a:p>
          <a:p>
            <a:pPr marL="457200" lvl="0">
              <a:spcBef>
                <a:spcPct val="50000"/>
              </a:spcBef>
              <a:buSzTx/>
              <a:buNone/>
            </a:pPr>
            <a:r>
              <a:rPr lang="en-US" altLang="zh-TW" sz="1800" dirty="0">
                <a:solidFill>
                  <a:schemeClr val="dk1"/>
                </a:solidFill>
                <a:latin typeface="Calibri" panose="020F0502020204030204" pitchFamily="34" charset="0"/>
                <a:cs typeface="Calibri" panose="020F0502020204030204" pitchFamily="34" charset="0"/>
              </a:rPr>
              <a:t>Escape </a:t>
            </a:r>
            <a:r>
              <a:rPr lang="en-US" altLang="zh-TW" sz="1800" dirty="0" smtClean="0">
                <a:solidFill>
                  <a:schemeClr val="dk1"/>
                </a:solidFill>
                <a:latin typeface="Calibri" panose="020F0502020204030204" pitchFamily="34" charset="0"/>
                <a:cs typeface="Calibri" panose="020F0502020204030204" pitchFamily="34" charset="0"/>
              </a:rPr>
              <a:t>Cause</a:t>
            </a:r>
            <a:r>
              <a:rPr lang="en-US" altLang="zh-TW" sz="1800" b="0" dirty="0" smtClean="0">
                <a:solidFill>
                  <a:schemeClr val="dk1"/>
                </a:solidFill>
                <a:latin typeface="Calibri" panose="020F0502020204030204" pitchFamily="34" charset="0"/>
                <a:cs typeface="Calibri" panose="020F0502020204030204" pitchFamily="34" charset="0"/>
              </a:rPr>
              <a:t>: OP VI check UHD label follow criterial spec is OK, then pass to the next station.</a:t>
            </a:r>
            <a:endParaRPr lang="en-US" altLang="zh-CN" sz="1800" b="0" dirty="0">
              <a:latin typeface="Times New Roman" pitchFamily="18" charset="0"/>
              <a:ea typeface="Microsoft JhengHei" panose="020B0604030504040204" pitchFamily="34" charset="-120"/>
              <a:cs typeface="Times New Roman" pitchFamily="18" charset="0"/>
            </a:endParaRPr>
          </a:p>
        </p:txBody>
      </p:sp>
      <p:sp>
        <p:nvSpPr>
          <p:cNvPr id="32" name="Rectangle 31"/>
          <p:cNvSpPr/>
          <p:nvPr/>
        </p:nvSpPr>
        <p:spPr>
          <a:xfrm>
            <a:off x="355649" y="5589240"/>
            <a:ext cx="9687019" cy="646331"/>
          </a:xfrm>
          <a:prstGeom prst="rect">
            <a:avLst/>
          </a:prstGeom>
        </p:spPr>
        <p:txBody>
          <a:bodyPr wrap="square">
            <a:spAutoFit/>
          </a:bodyPr>
          <a:lstStyle/>
          <a:p>
            <a:pPr marL="457200"/>
            <a:r>
              <a:rPr lang="en-US" altLang="zh-TW" b="1" kern="0" dirty="0" smtClean="0">
                <a:latin typeface="Times New Roman" pitchFamily="18" charset="0"/>
                <a:cs typeface="Times New Roman" pitchFamily="18" charset="0"/>
              </a:rPr>
              <a:t>Conclusion </a:t>
            </a:r>
            <a:r>
              <a:rPr lang="en-US" altLang="zh-TW" kern="0" dirty="0" smtClean="0">
                <a:latin typeface="Times New Roman" pitchFamily="18" charset="0"/>
                <a:cs typeface="Times New Roman" pitchFamily="18" charset="0"/>
              </a:rPr>
              <a:t>: OP used tool for pasting UHD label, and VI check is tilted visual still in criteria spec which customer approved. </a:t>
            </a:r>
            <a:endParaRPr lang="en-US" dirty="0">
              <a:latin typeface="Times New Roman" pitchFamily="18" charset="0"/>
              <a:cs typeface="Times New Roman" pitchFamily="18" charset="0"/>
            </a:endParaRPr>
          </a:p>
        </p:txBody>
      </p:sp>
      <p:pic>
        <p:nvPicPr>
          <p:cNvPr id="2" name="Picture 1"/>
          <p:cNvPicPr>
            <a:picLocks noChangeAspect="1"/>
          </p:cNvPicPr>
          <p:nvPr/>
        </p:nvPicPr>
        <p:blipFill>
          <a:blip r:embed="rId3"/>
          <a:stretch>
            <a:fillRect/>
          </a:stretch>
        </p:blipFill>
        <p:spPr>
          <a:xfrm>
            <a:off x="8505945" y="2682920"/>
            <a:ext cx="3508472" cy="1485890"/>
          </a:xfrm>
          <a:prstGeom prst="rect">
            <a:avLst/>
          </a:prstGeom>
          <a:ln>
            <a:solidFill>
              <a:schemeClr val="accent1"/>
            </a:solidFill>
          </a:ln>
        </p:spPr>
      </p:pic>
      <p:pic>
        <p:nvPicPr>
          <p:cNvPr id="8" name="Picture 7"/>
          <p:cNvPicPr>
            <a:picLocks noChangeAspect="1"/>
          </p:cNvPicPr>
          <p:nvPr/>
        </p:nvPicPr>
        <p:blipFill>
          <a:blip r:embed="rId4"/>
          <a:stretch>
            <a:fillRect/>
          </a:stretch>
        </p:blipFill>
        <p:spPr>
          <a:xfrm>
            <a:off x="2226986" y="2690318"/>
            <a:ext cx="2680447" cy="1478492"/>
          </a:xfrm>
          <a:prstGeom prst="rect">
            <a:avLst/>
          </a:prstGeom>
          <a:ln>
            <a:solidFill>
              <a:schemeClr val="accent1"/>
            </a:solidFill>
          </a:ln>
        </p:spPr>
      </p:pic>
      <p:pic>
        <p:nvPicPr>
          <p:cNvPr id="9" name="Picture 8"/>
          <p:cNvPicPr>
            <a:picLocks noChangeAspect="1"/>
          </p:cNvPicPr>
          <p:nvPr/>
        </p:nvPicPr>
        <p:blipFill>
          <a:blip r:embed="rId5"/>
          <a:stretch>
            <a:fillRect/>
          </a:stretch>
        </p:blipFill>
        <p:spPr>
          <a:xfrm>
            <a:off x="5273751" y="2682920"/>
            <a:ext cx="3101272" cy="1485890"/>
          </a:xfrm>
          <a:prstGeom prst="rect">
            <a:avLst/>
          </a:prstGeom>
        </p:spPr>
      </p:pic>
      <p:sp>
        <p:nvSpPr>
          <p:cNvPr id="10" name="TextBox 9"/>
          <p:cNvSpPr txBox="1"/>
          <p:nvPr/>
        </p:nvSpPr>
        <p:spPr>
          <a:xfrm>
            <a:off x="1414686" y="4283570"/>
            <a:ext cx="1944216" cy="646331"/>
          </a:xfrm>
          <a:prstGeom prst="rect">
            <a:avLst/>
          </a:prstGeom>
          <a:noFill/>
        </p:spPr>
        <p:txBody>
          <a:bodyPr wrap="square" rtlCol="0">
            <a:spAutoFit/>
          </a:bodyPr>
          <a:lstStyle/>
          <a:p>
            <a:r>
              <a:rPr lang="en-US" dirty="0" smtClean="0">
                <a:solidFill>
                  <a:srgbClr val="0000FF"/>
                </a:solidFill>
              </a:rPr>
              <a:t>UHD label paste on housing OK</a:t>
            </a:r>
            <a:endParaRPr lang="en-US" dirty="0">
              <a:solidFill>
                <a:srgbClr val="0000FF"/>
              </a:solidFill>
            </a:endParaRPr>
          </a:p>
        </p:txBody>
      </p:sp>
      <p:sp>
        <p:nvSpPr>
          <p:cNvPr id="11" name="TextBox 10"/>
          <p:cNvSpPr txBox="1"/>
          <p:nvPr/>
        </p:nvSpPr>
        <p:spPr>
          <a:xfrm>
            <a:off x="5685914" y="4318976"/>
            <a:ext cx="2276946" cy="646331"/>
          </a:xfrm>
          <a:prstGeom prst="rect">
            <a:avLst/>
          </a:prstGeom>
          <a:noFill/>
        </p:spPr>
        <p:txBody>
          <a:bodyPr wrap="square" rtlCol="0">
            <a:spAutoFit/>
          </a:bodyPr>
          <a:lstStyle/>
          <a:p>
            <a:r>
              <a:rPr lang="en-US" dirty="0" smtClean="0">
                <a:solidFill>
                  <a:srgbClr val="FF0000"/>
                </a:solidFill>
              </a:rPr>
              <a:t>UHD label paste on housing is tilted</a:t>
            </a:r>
            <a:endParaRPr lang="en-US" dirty="0">
              <a:solidFill>
                <a:srgbClr val="FF0000"/>
              </a:solidFill>
            </a:endParaRPr>
          </a:p>
        </p:txBody>
      </p:sp>
      <p:sp>
        <p:nvSpPr>
          <p:cNvPr id="12" name="TextBox 11"/>
          <p:cNvSpPr txBox="1"/>
          <p:nvPr/>
        </p:nvSpPr>
        <p:spPr>
          <a:xfrm>
            <a:off x="8687494" y="4237404"/>
            <a:ext cx="2808312" cy="369332"/>
          </a:xfrm>
          <a:prstGeom prst="rect">
            <a:avLst/>
          </a:prstGeom>
          <a:noFill/>
        </p:spPr>
        <p:txBody>
          <a:bodyPr wrap="square" rtlCol="0">
            <a:spAutoFit/>
          </a:bodyPr>
          <a:lstStyle/>
          <a:p>
            <a:r>
              <a:rPr lang="en-US" dirty="0" smtClean="0">
                <a:solidFill>
                  <a:srgbClr val="0000FF"/>
                </a:solidFill>
              </a:rPr>
              <a:t>UHD4 label criteria spec</a:t>
            </a:r>
            <a:endParaRPr lang="en-US" dirty="0">
              <a:solidFill>
                <a:srgbClr val="0000FF"/>
              </a:solidFill>
            </a:endParaRPr>
          </a:p>
        </p:txBody>
      </p:sp>
      <p:pic>
        <p:nvPicPr>
          <p:cNvPr id="13" name="Picture 12"/>
          <p:cNvPicPr>
            <a:picLocks noChangeAspect="1"/>
          </p:cNvPicPr>
          <p:nvPr/>
        </p:nvPicPr>
        <p:blipFill>
          <a:blip r:embed="rId6"/>
          <a:stretch>
            <a:fillRect/>
          </a:stretch>
        </p:blipFill>
        <p:spPr>
          <a:xfrm rot="5400000">
            <a:off x="344669" y="2510991"/>
            <a:ext cx="1514314" cy="1822553"/>
          </a:xfrm>
          <a:prstGeom prst="rect">
            <a:avLst/>
          </a:prstGeom>
        </p:spPr>
      </p:pic>
    </p:spTree>
    <p:extLst>
      <p:ext uri="{BB962C8B-B14F-4D97-AF65-F5344CB8AC3E}">
        <p14:creationId xmlns:p14="http://schemas.microsoft.com/office/powerpoint/2010/main" val="31212535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50"/>
          <p:cNvSpPr>
            <a:spLocks noChangeArrowheads="1"/>
          </p:cNvSpPr>
          <p:nvPr/>
        </p:nvSpPr>
        <p:spPr bwMode="auto">
          <a:xfrm>
            <a:off x="2496894" y="35913"/>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307094" y="625906"/>
            <a:ext cx="11692768" cy="5266057"/>
          </a:xfrm>
          <a:prstGeom prst="rect">
            <a:avLst/>
          </a:prstGeom>
        </p:spPr>
        <p:txBody>
          <a:bodyPr wrap="square">
            <a:spAutoFit/>
          </a:bodyPr>
          <a:lstStyle/>
          <a:p>
            <a:pPr defTabSz="762000" eaLnBrk="0" hangingPunct="0">
              <a:lnSpc>
                <a:spcPct val="130000"/>
              </a:lnSpc>
              <a:spcBef>
                <a:spcPct val="20000"/>
              </a:spcBef>
              <a:buSzPct val="100000"/>
              <a:defRPr/>
            </a:pPr>
            <a:r>
              <a:rPr lang="en-US" altLang="zh-TW" sz="2000" b="1" kern="0" dirty="0" smtClean="0">
                <a:latin typeface="Times New Roman" pitchFamily="18" charset="0"/>
                <a:cs typeface="Times New Roman" pitchFamily="18" charset="0"/>
              </a:rPr>
              <a:t>4.3. </a:t>
            </a:r>
            <a:r>
              <a:rPr lang="en-US" altLang="zh-TW" sz="2000" b="1" kern="0" dirty="0">
                <a:latin typeface="Times New Roman" pitchFamily="18" charset="0"/>
                <a:cs typeface="Times New Roman" pitchFamily="18" charset="0"/>
              </a:rPr>
              <a:t>Inner sheet missing on carton </a:t>
            </a:r>
            <a:r>
              <a:rPr lang="en-US" altLang="zh-TW" sz="2000" b="1" kern="0" dirty="0" smtClean="0">
                <a:latin typeface="Times New Roman" pitchFamily="18" charset="0"/>
                <a:cs typeface="Times New Roman" pitchFamily="18" charset="0"/>
              </a:rPr>
              <a:t>box.</a:t>
            </a:r>
            <a:endParaRPr lang="en-US" altLang="zh-TW" sz="2000" b="1" kern="0" dirty="0">
              <a:latin typeface="Times New Roman" pitchFamily="18" charset="0"/>
              <a:cs typeface="Times New Roman" pitchFamily="18" charset="0"/>
            </a:endParaRPr>
          </a:p>
          <a:p>
            <a:pPr marL="457200">
              <a:lnSpc>
                <a:spcPct val="130000"/>
              </a:lnSpc>
            </a:pPr>
            <a:r>
              <a:rPr lang="en-US" altLang="zh-TW" kern="0" dirty="0">
                <a:latin typeface="Times New Roman" pitchFamily="18" charset="0"/>
                <a:cs typeface="Times New Roman" pitchFamily="18" charset="0"/>
              </a:rPr>
              <a:t> </a:t>
            </a:r>
            <a:r>
              <a:rPr lang="en-US" altLang="zh-TW" b="1" dirty="0">
                <a:solidFill>
                  <a:schemeClr val="dk1"/>
                </a:solidFill>
                <a:latin typeface="Calibri" panose="020F0502020204030204" pitchFamily="34" charset="0"/>
                <a:cs typeface="Calibri" panose="020F0502020204030204" pitchFamily="34" charset="0"/>
              </a:rPr>
              <a:t>Escape Cause </a:t>
            </a:r>
            <a:r>
              <a:rPr lang="en-US" altLang="zh-TW" dirty="0" smtClean="0">
                <a:solidFill>
                  <a:schemeClr val="dk1"/>
                </a:solidFill>
                <a:latin typeface="Calibri" panose="020F0502020204030204" pitchFamily="34" charset="0"/>
                <a:cs typeface="Calibri" panose="020F0502020204030204" pitchFamily="34" charset="0"/>
              </a:rPr>
              <a:t>: </a:t>
            </a:r>
            <a:r>
              <a:rPr lang="en-US" kern="0" dirty="0" smtClean="0">
                <a:latin typeface="Times New Roman" pitchFamily="18" charset="0"/>
                <a:cs typeface="Times New Roman" pitchFamily="18" charset="0"/>
              </a:rPr>
              <a:t>Because </a:t>
            </a:r>
            <a:r>
              <a:rPr lang="en-US" kern="0" dirty="0">
                <a:latin typeface="Times New Roman" pitchFamily="18" charset="0"/>
                <a:cs typeface="Times New Roman" pitchFamily="18" charset="0"/>
              </a:rPr>
              <a:t>this product packing requirement follow SN continue list, in SOP only fix 01 OP. due to many </a:t>
            </a:r>
            <a:r>
              <a:rPr lang="en-US" kern="0" dirty="0" smtClean="0">
                <a:latin typeface="Times New Roman" pitchFamily="18" charset="0"/>
                <a:cs typeface="Times New Roman" pitchFamily="18" charset="0"/>
              </a:rPr>
              <a:t>                    operations</a:t>
            </a:r>
            <a:r>
              <a:rPr lang="en-US" kern="0" dirty="0">
                <a:latin typeface="Times New Roman" pitchFamily="18" charset="0"/>
                <a:cs typeface="Times New Roman" pitchFamily="18" charset="0"/>
              </a:rPr>
              <a:t>, 1 OP can not respond all. </a:t>
            </a:r>
            <a:r>
              <a:rPr lang="en-US" kern="0" dirty="0" smtClean="0">
                <a:latin typeface="Times New Roman" pitchFamily="18" charset="0"/>
                <a:cs typeface="Times New Roman" pitchFamily="18" charset="0"/>
              </a:rPr>
              <a:t>And </a:t>
            </a:r>
            <a:r>
              <a:rPr lang="en-US" kern="0" dirty="0">
                <a:latin typeface="Times New Roman" pitchFamily="18" charset="0"/>
                <a:cs typeface="Times New Roman" pitchFamily="18" charset="0"/>
              </a:rPr>
              <a:t>then add 1 OP to support- total 2 OP at packing CTN station, but they don’t separate its working flow clearly. Maybe he forgot to put the inner sheet on </a:t>
            </a:r>
            <a:r>
              <a:rPr lang="en-US" altLang="zh-TW" kern="0" dirty="0">
                <a:latin typeface="Times New Roman" pitchFamily="18" charset="0"/>
                <a:cs typeface="Times New Roman" pitchFamily="18" charset="0"/>
              </a:rPr>
              <a:t>carton box </a:t>
            </a:r>
            <a:endParaRPr lang="en-US" kern="0" dirty="0">
              <a:latin typeface="Times New Roman" pitchFamily="18" charset="0"/>
              <a:cs typeface="Times New Roman" pitchFamily="18" charset="0"/>
            </a:endParaRPr>
          </a:p>
          <a:p>
            <a:pPr marL="457200" defTabSz="762000" eaLnBrk="0" hangingPunct="0">
              <a:lnSpc>
                <a:spcPct val="130000"/>
              </a:lnSpc>
              <a:spcBef>
                <a:spcPct val="20000"/>
              </a:spcBef>
              <a:buSzPct val="100000"/>
              <a:defRPr/>
            </a:pPr>
            <a:r>
              <a:rPr lang="en-US" altLang="zh-TW" b="1" dirty="0" smtClean="0">
                <a:solidFill>
                  <a:schemeClr val="dk1"/>
                </a:solidFill>
                <a:latin typeface="Calibri" panose="020F0502020204030204" pitchFamily="34" charset="0"/>
                <a:cs typeface="Calibri" panose="020F0502020204030204" pitchFamily="34" charset="0"/>
              </a:rPr>
              <a:t>Occur</a:t>
            </a:r>
            <a:r>
              <a:rPr lang="en-US" altLang="zh-TW" b="1" kern="0" dirty="0" smtClean="0">
                <a:latin typeface="Times New Roman" pitchFamily="18" charset="0"/>
                <a:cs typeface="Times New Roman" pitchFamily="18" charset="0"/>
              </a:rPr>
              <a:t> </a:t>
            </a:r>
            <a:r>
              <a:rPr lang="en-US" altLang="zh-TW" b="1" kern="0" dirty="0">
                <a:latin typeface="Times New Roman" pitchFamily="18" charset="0"/>
                <a:cs typeface="Times New Roman" pitchFamily="18" charset="0"/>
              </a:rPr>
              <a:t>cause</a:t>
            </a:r>
            <a:r>
              <a:rPr lang="en-US" altLang="zh-TW" kern="0" dirty="0">
                <a:latin typeface="Times New Roman" pitchFamily="18" charset="0"/>
                <a:cs typeface="Times New Roman" pitchFamily="18" charset="0"/>
              </a:rPr>
              <a:t>: Pack </a:t>
            </a:r>
            <a:r>
              <a:rPr lang="en-US" altLang="zh-TW" kern="0" dirty="0" smtClean="0">
                <a:latin typeface="Times New Roman" pitchFamily="18" charset="0"/>
                <a:cs typeface="Times New Roman" pitchFamily="18" charset="0"/>
              </a:rPr>
              <a:t>CTN new operator in B06 production line was </a:t>
            </a:r>
            <a:r>
              <a:rPr lang="en-US" altLang="zh-TW" kern="0" dirty="0">
                <a:latin typeface="Times New Roman" pitchFamily="18" charset="0"/>
                <a:cs typeface="Times New Roman" pitchFamily="18" charset="0"/>
              </a:rPr>
              <a:t>also performed by </a:t>
            </a:r>
            <a:r>
              <a:rPr lang="en-US" altLang="zh-TW" kern="0" dirty="0" smtClean="0">
                <a:latin typeface="Times New Roman" pitchFamily="18" charset="0"/>
                <a:cs typeface="Times New Roman" pitchFamily="18" charset="0"/>
              </a:rPr>
              <a:t>himself, </a:t>
            </a:r>
            <a:r>
              <a:rPr lang="en-US" altLang="zh-TW" kern="0" dirty="0">
                <a:latin typeface="Times New Roman" pitchFamily="18" charset="0"/>
                <a:cs typeface="Times New Roman" pitchFamily="18" charset="0"/>
              </a:rPr>
              <a:t>he did not check carefully lead to defect escaped.</a:t>
            </a:r>
          </a:p>
          <a:p>
            <a:pPr defTabSz="762000" eaLnBrk="0" hangingPunct="0">
              <a:spcBef>
                <a:spcPct val="20000"/>
              </a:spcBef>
              <a:buSzPct val="100000"/>
              <a:defRPr/>
            </a:pPr>
            <a:endParaRPr lang="en-US" altLang="zh-TW" sz="2000" kern="0" dirty="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a:latin typeface="Times New Roman" pitchFamily="18" charset="0"/>
              <a:cs typeface="Times New Roman" pitchFamily="18" charset="0"/>
            </a:endParaRPr>
          </a:p>
          <a:p>
            <a:pPr marL="342900" indent="-342900" defTabSz="762000" eaLnBrk="0" hangingPunct="0">
              <a:spcBef>
                <a:spcPct val="20000"/>
              </a:spcBef>
              <a:buSzPct val="100000"/>
              <a:buFont typeface="Wingdings" panose="05000000000000000000" pitchFamily="2" charset="2"/>
              <a:buChar char="Ø"/>
              <a:defRPr/>
            </a:pPr>
            <a:endParaRPr lang="en-US" altLang="zh-TW" sz="2000" kern="0" dirty="0" smtClean="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smtClean="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smtClean="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a:latin typeface="Times New Roman" pitchFamily="18" charset="0"/>
              <a:cs typeface="Times New Roman" pitchFamily="18" charset="0"/>
            </a:endParaRPr>
          </a:p>
          <a:p>
            <a:pPr defTabSz="762000" eaLnBrk="0" hangingPunct="0">
              <a:spcBef>
                <a:spcPct val="20000"/>
              </a:spcBef>
              <a:buSzPct val="100000"/>
              <a:defRPr/>
            </a:pPr>
            <a:endParaRPr lang="en-US" altLang="zh-TW" sz="2000" kern="0" dirty="0" smtClean="0">
              <a:latin typeface="Times New Roman" pitchFamily="18" charset="0"/>
              <a:cs typeface="Times New Roman" pitchFamily="18" charset="0"/>
            </a:endParaRPr>
          </a:p>
          <a:p>
            <a:pPr marL="633413" defTabSz="762000" eaLnBrk="0" hangingPunct="0">
              <a:spcBef>
                <a:spcPct val="20000"/>
              </a:spcBef>
              <a:buSzPct val="100000"/>
              <a:defRPr/>
            </a:pPr>
            <a:r>
              <a:rPr lang="en-US" altLang="zh-TW" b="1" kern="0" dirty="0" smtClean="0">
                <a:latin typeface="Times New Roman" pitchFamily="18" charset="0"/>
                <a:cs typeface="Times New Roman" pitchFamily="18" charset="0"/>
              </a:rPr>
              <a:t>Conclusion</a:t>
            </a:r>
            <a:r>
              <a:rPr lang="en-US" altLang="zh-TW" kern="0" dirty="0" smtClean="0">
                <a:latin typeface="Times New Roman" pitchFamily="18" charset="0"/>
                <a:cs typeface="Times New Roman" pitchFamily="18" charset="0"/>
              </a:rPr>
              <a:t>: Pack CTN operator did </a:t>
            </a:r>
            <a:r>
              <a:rPr lang="en-US" altLang="zh-TW" kern="0" dirty="0">
                <a:latin typeface="Times New Roman" pitchFamily="18" charset="0"/>
                <a:cs typeface="Times New Roman" pitchFamily="18" charset="0"/>
              </a:rPr>
              <a:t>not check carefully lead </a:t>
            </a:r>
            <a:r>
              <a:rPr lang="en-US" altLang="zh-TW" kern="0" dirty="0" smtClean="0">
                <a:latin typeface="Times New Roman" pitchFamily="18" charset="0"/>
                <a:cs typeface="Times New Roman" pitchFamily="18" charset="0"/>
              </a:rPr>
              <a:t>to defect escaped.</a:t>
            </a:r>
            <a:endParaRPr lang="en-US" altLang="zh-TW" kern="0" dirty="0">
              <a:latin typeface="Times New Roman" pitchFamily="18" charset="0"/>
              <a:cs typeface="Times New Roman" pitchFamily="18" charset="0"/>
            </a:endParaRPr>
          </a:p>
        </p:txBody>
      </p:sp>
      <p:pic>
        <p:nvPicPr>
          <p:cNvPr id="5" name="Picture 4"/>
          <p:cNvPicPr>
            <a:picLocks noChangeAspect="1"/>
          </p:cNvPicPr>
          <p:nvPr/>
        </p:nvPicPr>
        <p:blipFill>
          <a:blip r:embed="rId3" cstate="print"/>
          <a:stretch>
            <a:fillRect/>
          </a:stretch>
        </p:blipFill>
        <p:spPr>
          <a:xfrm>
            <a:off x="3502918" y="2708920"/>
            <a:ext cx="5904656" cy="2520280"/>
          </a:xfrm>
          <a:prstGeom prst="rect">
            <a:avLst/>
          </a:prstGeom>
        </p:spPr>
      </p:pic>
    </p:spTree>
    <p:extLst>
      <p:ext uri="{BB962C8B-B14F-4D97-AF65-F5344CB8AC3E}">
        <p14:creationId xmlns:p14="http://schemas.microsoft.com/office/powerpoint/2010/main" val="38512026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50"/>
          <p:cNvSpPr>
            <a:spLocks noChangeArrowheads="1"/>
          </p:cNvSpPr>
          <p:nvPr/>
        </p:nvSpPr>
        <p:spPr bwMode="auto">
          <a:xfrm>
            <a:off x="2494806" y="35913"/>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437185" y="692696"/>
            <a:ext cx="11207968" cy="1618905"/>
          </a:xfrm>
          <a:prstGeom prst="rect">
            <a:avLst/>
          </a:prstGeom>
        </p:spPr>
        <p:txBody>
          <a:bodyPr wrap="square">
            <a:spAutoFit/>
          </a:bodyPr>
          <a:lstStyle/>
          <a:p>
            <a:pPr defTabSz="762000" eaLnBrk="0" hangingPunct="0">
              <a:spcBef>
                <a:spcPct val="20000"/>
              </a:spcBef>
              <a:buSzPct val="100000"/>
              <a:defRPr/>
            </a:pPr>
            <a:r>
              <a:rPr lang="en-US" altLang="zh-TW" sz="2000" b="1" kern="0" dirty="0" smtClean="0">
                <a:latin typeface="Times New Roman" pitchFamily="18" charset="0"/>
                <a:cs typeface="Times New Roman" pitchFamily="18" charset="0"/>
              </a:rPr>
              <a:t>4.4. </a:t>
            </a:r>
            <a:r>
              <a:rPr lang="en-US" altLang="zh-TW" sz="2000" b="1" kern="0" dirty="0">
                <a:latin typeface="Times New Roman" pitchFamily="18" charset="0"/>
                <a:cs typeface="Times New Roman" pitchFamily="18" charset="0"/>
              </a:rPr>
              <a:t>Gift box printing </a:t>
            </a:r>
            <a:r>
              <a:rPr lang="en-US" altLang="zh-TW" sz="2000" b="1" kern="0" dirty="0" smtClean="0">
                <a:latin typeface="Times New Roman" pitchFamily="18" charset="0"/>
                <a:cs typeface="Times New Roman" pitchFamily="18" charset="0"/>
              </a:rPr>
              <a:t>shifted : </a:t>
            </a:r>
          </a:p>
          <a:p>
            <a:pPr marL="457200" defTabSz="762000" eaLnBrk="0" hangingPunct="0">
              <a:spcBef>
                <a:spcPct val="20000"/>
              </a:spcBef>
              <a:buSzPct val="100000"/>
              <a:defRPr/>
            </a:pPr>
            <a:r>
              <a:rPr lang="en-US" altLang="zh-TW" b="1" dirty="0">
                <a:solidFill>
                  <a:schemeClr val="dk1"/>
                </a:solidFill>
                <a:latin typeface="Calibri" panose="020F0502020204030204" pitchFamily="34" charset="0"/>
                <a:cs typeface="Calibri" panose="020F0502020204030204" pitchFamily="34" charset="0"/>
              </a:rPr>
              <a:t>Occur </a:t>
            </a:r>
            <a:r>
              <a:rPr lang="en-US" altLang="zh-TW" b="1" dirty="0" smtClean="0">
                <a:solidFill>
                  <a:schemeClr val="dk1"/>
                </a:solidFill>
                <a:latin typeface="Calibri" panose="020F0502020204030204" pitchFamily="34" charset="0"/>
                <a:cs typeface="Calibri" panose="020F0502020204030204" pitchFamily="34" charset="0"/>
              </a:rPr>
              <a:t>Cause</a:t>
            </a:r>
            <a:r>
              <a:rPr lang="en-US" altLang="zh-TW" dirty="0" smtClean="0">
                <a:solidFill>
                  <a:schemeClr val="dk1"/>
                </a:solidFill>
                <a:latin typeface="Calibri" panose="020F0502020204030204" pitchFamily="34" charset="0"/>
                <a:cs typeface="Calibri" panose="020F0502020204030204" pitchFamily="34" charset="0"/>
              </a:rPr>
              <a:t>: Incoming material issue, had feedback to vendor for improved all Box printing for BFX-AT100 and BFX-UH200.</a:t>
            </a:r>
          </a:p>
          <a:p>
            <a:pPr marL="457200" defTabSz="762000" eaLnBrk="0" hangingPunct="0">
              <a:spcBef>
                <a:spcPct val="20000"/>
              </a:spcBef>
              <a:buSzPct val="100000"/>
              <a:defRPr/>
            </a:pPr>
            <a:r>
              <a:rPr lang="en-US" altLang="zh-TW" b="1" dirty="0">
                <a:solidFill>
                  <a:schemeClr val="dk1"/>
                </a:solidFill>
                <a:latin typeface="Calibri" panose="020F0502020204030204" pitchFamily="34" charset="0"/>
                <a:cs typeface="Calibri" panose="020F0502020204030204" pitchFamily="34" charset="0"/>
              </a:rPr>
              <a:t>Escape </a:t>
            </a:r>
            <a:r>
              <a:rPr lang="en-US" altLang="zh-TW" b="1" dirty="0" smtClean="0">
                <a:solidFill>
                  <a:schemeClr val="dk1"/>
                </a:solidFill>
                <a:latin typeface="Calibri" panose="020F0502020204030204" pitchFamily="34" charset="0"/>
                <a:cs typeface="Calibri" panose="020F0502020204030204" pitchFamily="34" charset="0"/>
              </a:rPr>
              <a:t>Cause</a:t>
            </a:r>
            <a:r>
              <a:rPr lang="en-US" altLang="zh-TW" dirty="0" smtClean="0">
                <a:solidFill>
                  <a:schemeClr val="dk1"/>
                </a:solidFill>
                <a:latin typeface="Calibri" panose="020F0502020204030204" pitchFamily="34" charset="0"/>
                <a:cs typeface="Calibri" panose="020F0502020204030204" pitchFamily="34" charset="0"/>
              </a:rPr>
              <a:t>: At Pack Box station and check weight, OP online is difficult to find the printing shifted issue. So escape this issue to customer side.</a:t>
            </a:r>
            <a:endParaRPr lang="en-US" altLang="zh-TW" kern="0" dirty="0" smtClean="0">
              <a:latin typeface="Times New Roman" pitchFamily="18" charset="0"/>
              <a:cs typeface="Times New Roman" pitchFamily="18" charset="0"/>
            </a:endParaRPr>
          </a:p>
        </p:txBody>
      </p:sp>
      <p:sp>
        <p:nvSpPr>
          <p:cNvPr id="18" name="Rectangle 17"/>
          <p:cNvSpPr/>
          <p:nvPr/>
        </p:nvSpPr>
        <p:spPr>
          <a:xfrm>
            <a:off x="296619" y="6058362"/>
            <a:ext cx="11498575" cy="369332"/>
          </a:xfrm>
          <a:prstGeom prst="rect">
            <a:avLst/>
          </a:prstGeom>
        </p:spPr>
        <p:txBody>
          <a:bodyPr wrap="square">
            <a:spAutoFit/>
          </a:bodyPr>
          <a:lstStyle/>
          <a:p>
            <a:pPr marL="457200" defTabSz="762000" eaLnBrk="0" hangingPunct="0">
              <a:spcBef>
                <a:spcPct val="20000"/>
              </a:spcBef>
              <a:buSzPct val="100000"/>
              <a:defRPr/>
            </a:pPr>
            <a:r>
              <a:rPr lang="en-US" altLang="zh-TW" b="1" kern="0" dirty="0" smtClean="0">
                <a:latin typeface="Times New Roman" pitchFamily="18" charset="0"/>
                <a:cs typeface="Times New Roman" pitchFamily="18" charset="0"/>
              </a:rPr>
              <a:t>Conclusion </a:t>
            </a:r>
            <a:r>
              <a:rPr lang="en-US" altLang="zh-TW" kern="0" dirty="0" smtClean="0">
                <a:latin typeface="Times New Roman" pitchFamily="18" charset="0"/>
                <a:cs typeface="Times New Roman" pitchFamily="18" charset="0"/>
              </a:rPr>
              <a:t>: </a:t>
            </a:r>
            <a:r>
              <a:rPr lang="en-US" altLang="zh-TW" kern="0" dirty="0" err="1" smtClean="0">
                <a:latin typeface="Times New Roman" pitchFamily="18" charset="0"/>
                <a:cs typeface="Times New Roman" pitchFamily="18" charset="0"/>
              </a:rPr>
              <a:t>Giftbox</a:t>
            </a:r>
            <a:r>
              <a:rPr lang="en-US" altLang="zh-TW" kern="0" dirty="0" smtClean="0">
                <a:latin typeface="Times New Roman" pitchFamily="18" charset="0"/>
                <a:cs typeface="Times New Roman" pitchFamily="18" charset="0"/>
              </a:rPr>
              <a:t> printing shifted cause is incoming material, OP online can not find for this issue.</a:t>
            </a:r>
            <a:endParaRPr lang="en-US" altLang="zh-TW" dirty="0">
              <a:latin typeface="Times New Roman" pitchFamily="18" charset="0"/>
              <a:cs typeface="Times New Roman" pitchFamily="18" charset="0"/>
            </a:endParaRPr>
          </a:p>
        </p:txBody>
      </p:sp>
      <p:grpSp>
        <p:nvGrpSpPr>
          <p:cNvPr id="16" name="Group 15"/>
          <p:cNvGrpSpPr/>
          <p:nvPr/>
        </p:nvGrpSpPr>
        <p:grpSpPr>
          <a:xfrm>
            <a:off x="1414686" y="2590044"/>
            <a:ext cx="6840760" cy="2635407"/>
            <a:chOff x="437185" y="3076153"/>
            <a:chExt cx="6840760" cy="2635407"/>
          </a:xfrm>
        </p:grpSpPr>
        <p:pic>
          <p:nvPicPr>
            <p:cNvPr id="10" name="Picture 9"/>
            <p:cNvPicPr>
              <a:picLocks noChangeAspect="1"/>
            </p:cNvPicPr>
            <p:nvPr/>
          </p:nvPicPr>
          <p:blipFill>
            <a:blip r:embed="rId3"/>
            <a:stretch>
              <a:fillRect/>
            </a:stretch>
          </p:blipFill>
          <p:spPr>
            <a:xfrm>
              <a:off x="437185" y="3076153"/>
              <a:ext cx="6840760" cy="2635407"/>
            </a:xfrm>
            <a:prstGeom prst="rect">
              <a:avLst/>
            </a:prstGeom>
          </p:spPr>
        </p:pic>
        <p:cxnSp>
          <p:nvCxnSpPr>
            <p:cNvPr id="11" name="Straight Connector 10"/>
            <p:cNvCxnSpPr/>
            <p:nvPr/>
          </p:nvCxnSpPr>
          <p:spPr>
            <a:xfrm>
              <a:off x="838622" y="3861048"/>
              <a:ext cx="6264696" cy="7200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38622" y="3501008"/>
              <a:ext cx="6264696" cy="7200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1816123" y="5328817"/>
            <a:ext cx="2448272" cy="369332"/>
          </a:xfrm>
          <a:prstGeom prst="rect">
            <a:avLst/>
          </a:prstGeom>
          <a:noFill/>
        </p:spPr>
        <p:txBody>
          <a:bodyPr wrap="square" rtlCol="0">
            <a:spAutoFit/>
          </a:bodyPr>
          <a:lstStyle/>
          <a:p>
            <a:r>
              <a:rPr lang="en-US" dirty="0" err="1" smtClean="0">
                <a:solidFill>
                  <a:srgbClr val="FF0000"/>
                </a:solidFill>
              </a:rPr>
              <a:t>GiftBox</a:t>
            </a:r>
            <a:r>
              <a:rPr lang="en-US" dirty="0" smtClean="0">
                <a:solidFill>
                  <a:srgbClr val="FF0000"/>
                </a:solidFill>
              </a:rPr>
              <a:t> printing shifted</a:t>
            </a:r>
            <a:endParaRPr lang="en-US" dirty="0">
              <a:solidFill>
                <a:srgbClr val="FF0000"/>
              </a:solidFill>
            </a:endParaRPr>
          </a:p>
        </p:txBody>
      </p:sp>
      <p:sp>
        <p:nvSpPr>
          <p:cNvPr id="26" name="TextBox 25"/>
          <p:cNvSpPr txBox="1"/>
          <p:nvPr/>
        </p:nvSpPr>
        <p:spPr>
          <a:xfrm>
            <a:off x="5159102" y="5280974"/>
            <a:ext cx="2448272" cy="369332"/>
          </a:xfrm>
          <a:prstGeom prst="rect">
            <a:avLst/>
          </a:prstGeom>
          <a:noFill/>
        </p:spPr>
        <p:txBody>
          <a:bodyPr wrap="square" rtlCol="0">
            <a:spAutoFit/>
          </a:bodyPr>
          <a:lstStyle/>
          <a:p>
            <a:r>
              <a:rPr lang="en-US" dirty="0" err="1" smtClean="0">
                <a:solidFill>
                  <a:srgbClr val="0000FF"/>
                </a:solidFill>
              </a:rPr>
              <a:t>GiftBox</a:t>
            </a:r>
            <a:r>
              <a:rPr lang="en-US" dirty="0" smtClean="0">
                <a:solidFill>
                  <a:srgbClr val="0000FF"/>
                </a:solidFill>
              </a:rPr>
              <a:t> printing OK</a:t>
            </a:r>
            <a:endParaRPr lang="en-US" dirty="0">
              <a:solidFill>
                <a:srgbClr val="0000FF"/>
              </a:solidFill>
            </a:endParaRPr>
          </a:p>
        </p:txBody>
      </p:sp>
    </p:spTree>
    <p:extLst>
      <p:ext uri="{BB962C8B-B14F-4D97-AF65-F5344CB8AC3E}">
        <p14:creationId xmlns:p14="http://schemas.microsoft.com/office/powerpoint/2010/main" val="40842252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0"/>
          <p:cNvSpPr>
            <a:spLocks noChangeArrowheads="1"/>
          </p:cNvSpPr>
          <p:nvPr/>
        </p:nvSpPr>
        <p:spPr bwMode="auto">
          <a:xfrm>
            <a:off x="2460013" y="-14611"/>
            <a:ext cx="6930102"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D4. Identify the Root </a:t>
            </a:r>
            <a:r>
              <a:rPr kumimoji="0" lang="en-US" altLang="zh-TW" sz="3200" b="1" dirty="0" smtClean="0">
                <a:latin typeface="Times New Roman" pitchFamily="18" charset="0"/>
                <a:ea typeface="標楷體" pitchFamily="65" charset="-120"/>
                <a:cs typeface="Times New Roman" pitchFamily="18" charset="0"/>
              </a:rPr>
              <a:t>Cause (continue)</a:t>
            </a:r>
            <a:endParaRPr kumimoji="0" lang="en-US" altLang="zh-TW" sz="3200" b="1" dirty="0">
              <a:latin typeface="Times New Roman" pitchFamily="18" charset="0"/>
              <a:ea typeface="標楷體" pitchFamily="65" charset="-120"/>
              <a:cs typeface="Times New Roman" pitchFamily="18" charset="0"/>
            </a:endParaRPr>
          </a:p>
        </p:txBody>
      </p:sp>
      <p:sp>
        <p:nvSpPr>
          <p:cNvPr id="4" name="Rectangle 3"/>
          <p:cNvSpPr/>
          <p:nvPr/>
        </p:nvSpPr>
        <p:spPr>
          <a:xfrm>
            <a:off x="450905" y="766282"/>
            <a:ext cx="11511357" cy="1951303"/>
          </a:xfrm>
          <a:prstGeom prst="rect">
            <a:avLst/>
          </a:prstGeom>
        </p:spPr>
        <p:txBody>
          <a:bodyPr wrap="square">
            <a:spAutoFit/>
          </a:bodyPr>
          <a:lstStyle/>
          <a:p>
            <a:pPr defTabSz="762000" eaLnBrk="0" hangingPunct="0">
              <a:spcBef>
                <a:spcPct val="20000"/>
              </a:spcBef>
              <a:buSzPct val="100000"/>
              <a:defRPr/>
            </a:pPr>
            <a:r>
              <a:rPr lang="en-US" altLang="zh-TW" sz="2000" b="1" kern="0" dirty="0" smtClean="0">
                <a:latin typeface="Times New Roman" pitchFamily="18" charset="0"/>
                <a:cs typeface="Times New Roman" pitchFamily="18" charset="0"/>
              </a:rPr>
              <a:t>4.3 </a:t>
            </a:r>
            <a:r>
              <a:rPr lang="en-US" altLang="zh-TW" sz="2000" b="1" kern="0" dirty="0">
                <a:latin typeface="Times New Roman" pitchFamily="18" charset="0"/>
                <a:cs typeface="Times New Roman" pitchFamily="18" charset="0"/>
              </a:rPr>
              <a:t>Carton box </a:t>
            </a:r>
            <a:r>
              <a:rPr lang="en-US" altLang="zh-TW" sz="2000" b="1" kern="0" dirty="0" smtClean="0">
                <a:latin typeface="Times New Roman" pitchFamily="18" charset="0"/>
                <a:cs typeface="Times New Roman" pitchFamily="18" charset="0"/>
              </a:rPr>
              <a:t>contamination</a:t>
            </a:r>
          </a:p>
          <a:p>
            <a:pPr marL="457200" defTabSz="762000" eaLnBrk="0" hangingPunct="0">
              <a:lnSpc>
                <a:spcPct val="130000"/>
              </a:lnSpc>
              <a:spcBef>
                <a:spcPct val="20000"/>
              </a:spcBef>
              <a:buSzPct val="100000"/>
              <a:defRPr/>
            </a:pPr>
            <a:r>
              <a:rPr lang="en-US" altLang="zh-TW" b="1" dirty="0" smtClean="0">
                <a:latin typeface="Times New Roman" pitchFamily="18" charset="0"/>
                <a:cs typeface="Times New Roman" pitchFamily="18" charset="0"/>
              </a:rPr>
              <a:t>Occur</a:t>
            </a:r>
            <a:r>
              <a:rPr lang="en-US" altLang="zh-TW" b="1" kern="0" dirty="0" smtClean="0">
                <a:latin typeface="Times New Roman" pitchFamily="18" charset="0"/>
                <a:cs typeface="Times New Roman" pitchFamily="18" charset="0"/>
              </a:rPr>
              <a:t> </a:t>
            </a:r>
            <a:r>
              <a:rPr lang="en-US" altLang="zh-TW" b="1" kern="0" dirty="0">
                <a:latin typeface="Times New Roman" pitchFamily="18" charset="0"/>
                <a:cs typeface="Times New Roman" pitchFamily="18" charset="0"/>
              </a:rPr>
              <a:t>cause</a:t>
            </a:r>
            <a:r>
              <a:rPr lang="en-US" altLang="zh-TW" kern="0" dirty="0">
                <a:latin typeface="Times New Roman" pitchFamily="18" charset="0"/>
                <a:cs typeface="Times New Roman" pitchFamily="18" charset="0"/>
              </a:rPr>
              <a:t>: </a:t>
            </a:r>
            <a:r>
              <a:rPr lang="en-US" altLang="zh-TW" kern="0" dirty="0" smtClean="0">
                <a:latin typeface="Times New Roman" pitchFamily="18" charset="0"/>
                <a:cs typeface="Times New Roman" pitchFamily="18" charset="0"/>
              </a:rPr>
              <a:t>This is material incoming issue, vendor have to improve this issue</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457200" defTabSz="762000" eaLnBrk="0" hangingPunct="0">
              <a:lnSpc>
                <a:spcPct val="130000"/>
              </a:lnSpc>
              <a:spcBef>
                <a:spcPct val="20000"/>
              </a:spcBef>
              <a:buSzPct val="100000"/>
              <a:defRPr/>
            </a:pPr>
            <a:r>
              <a:rPr lang="en-US" altLang="zh-TW" b="1" kern="0" dirty="0">
                <a:latin typeface="Times New Roman" pitchFamily="18" charset="0"/>
                <a:cs typeface="Times New Roman" pitchFamily="18" charset="0"/>
              </a:rPr>
              <a:t>Escape cause</a:t>
            </a:r>
            <a:r>
              <a:rPr lang="en-US" altLang="zh-TW" kern="0" dirty="0">
                <a:latin typeface="Times New Roman" pitchFamily="18" charset="0"/>
                <a:cs typeface="Times New Roman" pitchFamily="18" charset="0"/>
              </a:rPr>
              <a:t>: At Pack </a:t>
            </a:r>
            <a:r>
              <a:rPr lang="en-US" altLang="zh-TW" kern="0" dirty="0" smtClean="0">
                <a:latin typeface="Times New Roman" pitchFamily="18" charset="0"/>
                <a:cs typeface="Times New Roman" pitchFamily="18" charset="0"/>
              </a:rPr>
              <a:t>pallet, the OP </a:t>
            </a:r>
            <a:r>
              <a:rPr lang="en-US" altLang="zh-TW" kern="0" dirty="0">
                <a:latin typeface="Times New Roman" pitchFamily="18" charset="0"/>
                <a:cs typeface="Times New Roman" pitchFamily="18" charset="0"/>
              </a:rPr>
              <a:t>didn’t  check this issue </a:t>
            </a:r>
            <a:r>
              <a:rPr lang="en-US" altLang="zh-TW" kern="0" dirty="0" smtClean="0">
                <a:latin typeface="Times New Roman" pitchFamily="18" charset="0"/>
                <a:cs typeface="Times New Roman" pitchFamily="18" charset="0"/>
              </a:rPr>
              <a:t>carefully, and before shipping, all pallet had roll around </a:t>
            </a:r>
            <a:r>
              <a:rPr lang="en-US" altLang="zh-TW" kern="0" dirty="0" err="1" smtClean="0">
                <a:latin typeface="Times New Roman" pitchFamily="18" charset="0"/>
                <a:cs typeface="Times New Roman" pitchFamily="18" charset="0"/>
              </a:rPr>
              <a:t>mylar</a:t>
            </a:r>
            <a:r>
              <a:rPr lang="en-US" altLang="zh-TW" kern="0" dirty="0" smtClean="0">
                <a:latin typeface="Times New Roman" pitchFamily="18" charset="0"/>
                <a:cs typeface="Times New Roman" pitchFamily="18" charset="0"/>
              </a:rPr>
              <a:t> on pallet and then move to the waiting shipping area, CQA and finish good stock can’t detect out carton dirty issue.</a:t>
            </a:r>
          </a:p>
        </p:txBody>
      </p:sp>
      <p:sp>
        <p:nvSpPr>
          <p:cNvPr id="6" name="文字方塊 5"/>
          <p:cNvSpPr txBox="1"/>
          <p:nvPr/>
        </p:nvSpPr>
        <p:spPr>
          <a:xfrm>
            <a:off x="11662180" y="6501145"/>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5" name="TextBox 4"/>
          <p:cNvSpPr txBox="1"/>
          <p:nvPr/>
        </p:nvSpPr>
        <p:spPr>
          <a:xfrm>
            <a:off x="1102473" y="5090153"/>
            <a:ext cx="2340260" cy="369332"/>
          </a:xfrm>
          <a:prstGeom prst="rect">
            <a:avLst/>
          </a:prstGeom>
          <a:noFill/>
        </p:spPr>
        <p:txBody>
          <a:bodyPr wrap="square" rtlCol="0">
            <a:spAutoFit/>
          </a:bodyPr>
          <a:lstStyle/>
          <a:p>
            <a:r>
              <a:rPr lang="en-US" dirty="0" smtClean="0">
                <a:solidFill>
                  <a:srgbClr val="FF0000"/>
                </a:solidFill>
              </a:rPr>
              <a:t>Carton box have dirty</a:t>
            </a:r>
            <a:endParaRPr lang="en-US" dirty="0">
              <a:solidFill>
                <a:srgbClr val="FF0000"/>
              </a:solidFill>
            </a:endParaRPr>
          </a:p>
        </p:txBody>
      </p:sp>
      <p:sp>
        <p:nvSpPr>
          <p:cNvPr id="7" name="TextBox 6"/>
          <p:cNvSpPr txBox="1"/>
          <p:nvPr/>
        </p:nvSpPr>
        <p:spPr>
          <a:xfrm>
            <a:off x="4006974" y="5090153"/>
            <a:ext cx="2691226" cy="369332"/>
          </a:xfrm>
          <a:prstGeom prst="rect">
            <a:avLst/>
          </a:prstGeom>
          <a:noFill/>
        </p:spPr>
        <p:txBody>
          <a:bodyPr wrap="square" rtlCol="0">
            <a:spAutoFit/>
          </a:bodyPr>
          <a:lstStyle/>
          <a:p>
            <a:r>
              <a:rPr lang="en-US" dirty="0" smtClean="0">
                <a:solidFill>
                  <a:srgbClr val="FF0000"/>
                </a:solidFill>
              </a:rPr>
              <a:t>Carton box have foot print</a:t>
            </a:r>
            <a:endParaRPr lang="en-US" dirty="0">
              <a:solidFill>
                <a:srgbClr val="FF0000"/>
              </a:solidFill>
            </a:endParaRPr>
          </a:p>
        </p:txBody>
      </p:sp>
      <p:grpSp>
        <p:nvGrpSpPr>
          <p:cNvPr id="8" name="Group 7"/>
          <p:cNvGrpSpPr/>
          <p:nvPr/>
        </p:nvGrpSpPr>
        <p:grpSpPr>
          <a:xfrm>
            <a:off x="801040" y="2771116"/>
            <a:ext cx="2777394" cy="2206263"/>
            <a:chOff x="3446696" y="2339588"/>
            <a:chExt cx="3576398" cy="3600400"/>
          </a:xfrm>
        </p:grpSpPr>
        <p:pic>
          <p:nvPicPr>
            <p:cNvPr id="9" name="Picture 8"/>
            <p:cNvPicPr>
              <a:picLocks noChangeAspect="1"/>
            </p:cNvPicPr>
            <p:nvPr/>
          </p:nvPicPr>
          <p:blipFill>
            <a:blip r:embed="rId3"/>
            <a:stretch>
              <a:fillRect/>
            </a:stretch>
          </p:blipFill>
          <p:spPr>
            <a:xfrm>
              <a:off x="3446696" y="2339588"/>
              <a:ext cx="3576398" cy="3600400"/>
            </a:xfrm>
            <a:prstGeom prst="rect">
              <a:avLst/>
            </a:prstGeom>
          </p:spPr>
        </p:pic>
        <p:sp>
          <p:nvSpPr>
            <p:cNvPr id="10" name="Oval 9"/>
            <p:cNvSpPr/>
            <p:nvPr/>
          </p:nvSpPr>
          <p:spPr>
            <a:xfrm>
              <a:off x="3446696" y="3717032"/>
              <a:ext cx="776301" cy="936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endCxn id="10" idx="0"/>
            </p:cNvCxnSpPr>
            <p:nvPr/>
          </p:nvCxnSpPr>
          <p:spPr>
            <a:xfrm>
              <a:off x="3834846" y="3356992"/>
              <a:ext cx="1" cy="3600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4006974" y="2800688"/>
            <a:ext cx="2664296" cy="2206263"/>
            <a:chOff x="8039422" y="2204864"/>
            <a:chExt cx="2736304" cy="3600400"/>
          </a:xfrm>
        </p:grpSpPr>
        <p:pic>
          <p:nvPicPr>
            <p:cNvPr id="13" name="Picture 12"/>
            <p:cNvPicPr>
              <a:picLocks noChangeAspect="1"/>
            </p:cNvPicPr>
            <p:nvPr/>
          </p:nvPicPr>
          <p:blipFill>
            <a:blip r:embed="rId4"/>
            <a:stretch>
              <a:fillRect/>
            </a:stretch>
          </p:blipFill>
          <p:spPr>
            <a:xfrm>
              <a:off x="8039422" y="2204864"/>
              <a:ext cx="2736304" cy="3600400"/>
            </a:xfrm>
            <a:prstGeom prst="rect">
              <a:avLst/>
            </a:prstGeom>
          </p:spPr>
        </p:pic>
        <p:sp>
          <p:nvSpPr>
            <p:cNvPr id="14" name="Oval 13"/>
            <p:cNvSpPr/>
            <p:nvPr/>
          </p:nvSpPr>
          <p:spPr>
            <a:xfrm>
              <a:off x="8039422" y="3789040"/>
              <a:ext cx="776301" cy="936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8327454" y="3429000"/>
              <a:ext cx="1" cy="36004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2" name="Rectangle 1"/>
          <p:cNvSpPr/>
          <p:nvPr/>
        </p:nvSpPr>
        <p:spPr>
          <a:xfrm>
            <a:off x="107002" y="5954326"/>
            <a:ext cx="10191598" cy="369332"/>
          </a:xfrm>
          <a:prstGeom prst="rect">
            <a:avLst/>
          </a:prstGeom>
        </p:spPr>
        <p:txBody>
          <a:bodyPr wrap="square">
            <a:spAutoFit/>
          </a:bodyPr>
          <a:lstStyle/>
          <a:p>
            <a:pPr marL="796925" defTabSz="762000" eaLnBrk="0" hangingPunct="0">
              <a:spcBef>
                <a:spcPct val="20000"/>
              </a:spcBef>
              <a:buSzPct val="100000"/>
              <a:defRPr/>
            </a:pPr>
            <a:r>
              <a:rPr lang="en-US" altLang="zh-TW" b="1" kern="0" dirty="0">
                <a:latin typeface="Times New Roman" pitchFamily="18" charset="0"/>
                <a:cs typeface="Times New Roman" pitchFamily="18" charset="0"/>
              </a:rPr>
              <a:t>Conclusion</a:t>
            </a:r>
            <a:r>
              <a:rPr lang="en-US" altLang="zh-TW" b="1" kern="0" dirty="0" smtClean="0">
                <a:latin typeface="Times New Roman" pitchFamily="18" charset="0"/>
                <a:cs typeface="Times New Roman" pitchFamily="18" charset="0"/>
              </a:rPr>
              <a:t>:</a:t>
            </a:r>
            <a:r>
              <a:rPr lang="en-US" altLang="zh-TW" kern="0" dirty="0">
                <a:latin typeface="Times New Roman" pitchFamily="18" charset="0"/>
                <a:cs typeface="Times New Roman" pitchFamily="18" charset="0"/>
              </a:rPr>
              <a:t>. </a:t>
            </a:r>
            <a:r>
              <a:rPr lang="en-US" altLang="zh-TW" kern="0" dirty="0" smtClean="0">
                <a:latin typeface="Times New Roman" pitchFamily="18" charset="0"/>
                <a:cs typeface="Times New Roman" pitchFamily="18" charset="0"/>
              </a:rPr>
              <a:t>Carton dirty cause is </a:t>
            </a:r>
            <a:r>
              <a:rPr lang="en-US" altLang="zh-TW" kern="0" dirty="0">
                <a:latin typeface="Times New Roman" pitchFamily="18" charset="0"/>
                <a:cs typeface="Times New Roman" pitchFamily="18" charset="0"/>
              </a:rPr>
              <a:t>incoming material, OP online can not </a:t>
            </a:r>
            <a:r>
              <a:rPr lang="en-US" altLang="zh-TW" kern="0" dirty="0" smtClean="0">
                <a:latin typeface="Times New Roman" pitchFamily="18" charset="0"/>
                <a:cs typeface="Times New Roman" pitchFamily="18" charset="0"/>
              </a:rPr>
              <a:t>find out this issue.</a:t>
            </a:r>
            <a:endParaRPr lang="en-US" altLang="zh-TW" dirty="0">
              <a:latin typeface="Times New Roman" pitchFamily="18" charset="0"/>
              <a:cs typeface="Times New Roman" pitchFamily="18" charset="0"/>
            </a:endParaRPr>
          </a:p>
        </p:txBody>
      </p:sp>
      <p:pic>
        <p:nvPicPr>
          <p:cNvPr id="17" name="Picture 16"/>
          <p:cNvPicPr>
            <a:picLocks noChangeAspect="1"/>
          </p:cNvPicPr>
          <p:nvPr/>
        </p:nvPicPr>
        <p:blipFill>
          <a:blip r:embed="rId5"/>
          <a:stretch>
            <a:fillRect/>
          </a:stretch>
        </p:blipFill>
        <p:spPr>
          <a:xfrm>
            <a:off x="7118050" y="2813359"/>
            <a:ext cx="4544130" cy="2163956"/>
          </a:xfrm>
          <a:prstGeom prst="rect">
            <a:avLst/>
          </a:prstGeom>
        </p:spPr>
      </p:pic>
      <p:sp>
        <p:nvSpPr>
          <p:cNvPr id="18" name="TextBox 17"/>
          <p:cNvSpPr txBox="1"/>
          <p:nvPr/>
        </p:nvSpPr>
        <p:spPr>
          <a:xfrm>
            <a:off x="7607374" y="5006951"/>
            <a:ext cx="2691226" cy="646331"/>
          </a:xfrm>
          <a:prstGeom prst="rect">
            <a:avLst/>
          </a:prstGeom>
          <a:noFill/>
        </p:spPr>
        <p:txBody>
          <a:bodyPr wrap="square" rtlCol="0">
            <a:spAutoFit/>
          </a:bodyPr>
          <a:lstStyle/>
          <a:p>
            <a:r>
              <a:rPr lang="en-US" dirty="0" smtClean="0">
                <a:solidFill>
                  <a:srgbClr val="0000FF"/>
                </a:solidFill>
              </a:rPr>
              <a:t>Pallet roll around </a:t>
            </a:r>
            <a:r>
              <a:rPr lang="en-US" dirty="0" err="1" smtClean="0">
                <a:solidFill>
                  <a:srgbClr val="0000FF"/>
                </a:solidFill>
              </a:rPr>
              <a:t>mylar</a:t>
            </a:r>
            <a:r>
              <a:rPr lang="en-US" dirty="0" smtClean="0">
                <a:solidFill>
                  <a:srgbClr val="0000FF"/>
                </a:solidFill>
              </a:rPr>
              <a:t> at FG, waiting shipping.</a:t>
            </a:r>
            <a:endParaRPr lang="en-US" dirty="0">
              <a:solidFill>
                <a:srgbClr val="0000FF"/>
              </a:solidFill>
            </a:endParaRPr>
          </a:p>
        </p:txBody>
      </p:sp>
    </p:spTree>
    <p:extLst>
      <p:ext uri="{BB962C8B-B14F-4D97-AF65-F5344CB8AC3E}">
        <p14:creationId xmlns:p14="http://schemas.microsoft.com/office/powerpoint/2010/main" val="12591032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4" name="Rectangle 4"/>
          <p:cNvSpPr>
            <a:spLocks noChangeArrowheads="1"/>
          </p:cNvSpPr>
          <p:nvPr/>
        </p:nvSpPr>
        <p:spPr bwMode="auto">
          <a:xfrm>
            <a:off x="3862958" y="-27384"/>
            <a:ext cx="3996993"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Action</a:t>
            </a:r>
          </a:p>
        </p:txBody>
      </p:sp>
      <p:sp>
        <p:nvSpPr>
          <p:cNvPr id="2" name="TextBox 1"/>
          <p:cNvSpPr txBox="1"/>
          <p:nvPr/>
        </p:nvSpPr>
        <p:spPr>
          <a:xfrm>
            <a:off x="359904" y="582169"/>
            <a:ext cx="11285249" cy="4173450"/>
          </a:xfrm>
          <a:prstGeom prst="rect">
            <a:avLst/>
          </a:prstGeom>
          <a:noFill/>
        </p:spPr>
        <p:txBody>
          <a:bodyPr wrap="square" rtlCol="0">
            <a:spAutoFit/>
          </a:bodyPr>
          <a:lstStyle/>
          <a:p>
            <a:pPr>
              <a:lnSpc>
                <a:spcPct val="130000"/>
              </a:lnSpc>
            </a:pPr>
            <a:r>
              <a:rPr lang="en-US" sz="2000" b="1" dirty="0" smtClean="0">
                <a:latin typeface="Times New Roman" pitchFamily="18" charset="0"/>
                <a:cs typeface="Times New Roman" pitchFamily="18" charset="0"/>
              </a:rPr>
              <a:t>5.1 </a:t>
            </a:r>
            <a:r>
              <a:rPr lang="en-US" sz="2000" b="1" dirty="0">
                <a:latin typeface="Times New Roman" pitchFamily="18" charset="0"/>
                <a:cs typeface="Times New Roman" pitchFamily="18" charset="0"/>
              </a:rPr>
              <a:t>OBA report is missing on the pallet :</a:t>
            </a:r>
            <a:endParaRPr lang="en-US" sz="2000" b="1" dirty="0" smtClean="0">
              <a:latin typeface="Times New Roman" pitchFamily="18" charset="0"/>
              <a:cs typeface="Times New Roman" pitchFamily="18" charset="0"/>
            </a:endParaRPr>
          </a:p>
          <a:p>
            <a:pPr>
              <a:lnSpc>
                <a:spcPct val="130000"/>
              </a:lnSpc>
              <a:buFont typeface="Arial" pitchFamily="34" charset="0"/>
              <a:buChar char="•"/>
            </a:pPr>
            <a:r>
              <a:rPr lang="en-US" sz="2000" b="1" dirty="0" smtClean="0">
                <a:latin typeface="Times New Roman" pitchFamily="18" charset="0"/>
                <a:cs typeface="Times New Roman" pitchFamily="18" charset="0"/>
              </a:rPr>
              <a:t>    Short term action</a:t>
            </a:r>
          </a:p>
          <a:p>
            <a:pPr marL="914400" indent="-508000">
              <a:lnSpc>
                <a:spcPct val="130000"/>
              </a:lnSpc>
            </a:pPr>
            <a:r>
              <a:rPr lang="en-US" dirty="0" smtClean="0">
                <a:latin typeface="Times New Roman" pitchFamily="18" charset="0"/>
                <a:cs typeface="Times New Roman" pitchFamily="18" charset="0"/>
              </a:rPr>
              <a:t>5.1.1. Re-check all Shipping report of CQA from the first lots to now, have only T99X202.00 shipping 1K lot  missing OBA inspection report.</a:t>
            </a:r>
          </a:p>
          <a:p>
            <a:pPr marL="914400" indent="-508000">
              <a:lnSpc>
                <a:spcPct val="130000"/>
              </a:lnSpc>
            </a:pPr>
            <a:r>
              <a:rPr lang="en-US" dirty="0" smtClean="0">
                <a:latin typeface="Times New Roman" pitchFamily="18" charset="0"/>
                <a:cs typeface="Times New Roman" pitchFamily="18" charset="0"/>
              </a:rPr>
              <a:t>5.1.2. Alarm </a:t>
            </a:r>
            <a:r>
              <a:rPr lang="en-US" dirty="0">
                <a:latin typeface="Times New Roman" pitchFamily="18" charset="0"/>
                <a:cs typeface="Times New Roman" pitchFamily="18" charset="0"/>
              </a:rPr>
              <a:t>and remind </a:t>
            </a:r>
            <a:r>
              <a:rPr lang="en-US" dirty="0" smtClean="0">
                <a:latin typeface="Times New Roman" pitchFamily="18" charset="0"/>
                <a:cs typeface="Times New Roman" pitchFamily="18" charset="0"/>
              </a:rPr>
              <a:t>OP finish good stock and CQA employment about missing OQC report.</a:t>
            </a: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FG: Wen </a:t>
            </a:r>
            <a:r>
              <a:rPr lang="en-US" altLang="zh-TW" kern="0" dirty="0" err="1" smtClean="0">
                <a:solidFill>
                  <a:srgbClr val="0000FF"/>
                </a:solidFill>
                <a:latin typeface="Times New Roman" pitchFamily="18" charset="0"/>
                <a:cs typeface="Times New Roman" pitchFamily="18" charset="0"/>
              </a:rPr>
              <a:t>Thiet</a:t>
            </a:r>
            <a:r>
              <a:rPr lang="en-US" altLang="zh-TW" kern="0" dirty="0" smtClean="0">
                <a:solidFill>
                  <a:srgbClr val="0000FF"/>
                </a:solidFill>
                <a:latin typeface="Times New Roman" pitchFamily="18" charset="0"/>
                <a:cs typeface="Times New Roman" pitchFamily="18" charset="0"/>
              </a:rPr>
              <a:t> Due date: 25 Jul 2020 </a:t>
            </a:r>
            <a:r>
              <a:rPr lang="en-US" altLang="zh-TW" kern="0" dirty="0" smtClean="0">
                <a:solidFill>
                  <a:srgbClr val="0000FF"/>
                </a:solidFill>
                <a:latin typeface="Times New Roman" pitchFamily="18" charset="0"/>
                <a:cs typeface="Times New Roman" pitchFamily="18" charset="0"/>
                <a:sym typeface="Wingdings" pitchFamily="2" charset="2"/>
              </a:rPr>
              <a:t>Done</a:t>
            </a:r>
            <a:endParaRPr lang="en-US" altLang="zh-TW" kern="0" dirty="0" smtClean="0">
              <a:solidFill>
                <a:srgbClr val="0000FF"/>
              </a:solidFill>
              <a:latin typeface="Times New Roman" pitchFamily="18" charset="0"/>
              <a:cs typeface="Times New Roman" pitchFamily="18" charset="0"/>
            </a:endParaRP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CQA: Wen </a:t>
            </a:r>
            <a:r>
              <a:rPr lang="en-US" altLang="zh-TW" kern="0" dirty="0" err="1" smtClean="0">
                <a:solidFill>
                  <a:srgbClr val="0000FF"/>
                </a:solidFill>
                <a:latin typeface="Times New Roman" pitchFamily="18" charset="0"/>
                <a:cs typeface="Times New Roman" pitchFamily="18" charset="0"/>
              </a:rPr>
              <a:t>Xiu</a:t>
            </a:r>
            <a:r>
              <a:rPr lang="en-US" altLang="zh-TW" kern="0" dirty="0" smtClean="0">
                <a:solidFill>
                  <a:srgbClr val="0000FF"/>
                </a:solidFill>
                <a:latin typeface="Times New Roman" pitchFamily="18" charset="0"/>
                <a:cs typeface="Times New Roman" pitchFamily="18" charset="0"/>
              </a:rPr>
              <a:t> Due date: 25 Jul 2020 </a:t>
            </a:r>
            <a:r>
              <a:rPr lang="en-US" altLang="zh-TW" kern="0" dirty="0" smtClean="0">
                <a:solidFill>
                  <a:srgbClr val="0000FF"/>
                </a:solidFill>
                <a:latin typeface="Times New Roman" pitchFamily="18" charset="0"/>
                <a:cs typeface="Times New Roman" pitchFamily="18" charset="0"/>
                <a:sym typeface="Wingdings" pitchFamily="2" charset="2"/>
              </a:rPr>
              <a:t>Done</a:t>
            </a:r>
            <a:endParaRPr lang="en-US" altLang="zh-TW" kern="0" dirty="0" smtClean="0">
              <a:latin typeface="Times New Roman" pitchFamily="18" charset="0"/>
              <a:cs typeface="Times New Roman" pitchFamily="18" charset="0"/>
            </a:endParaRPr>
          </a:p>
          <a:p>
            <a:pPr marL="347663" indent="-347663">
              <a:lnSpc>
                <a:spcPct val="130000"/>
              </a:lnSpc>
              <a:buFont typeface="Arial" pitchFamily="34" charset="0"/>
              <a:buChar char="•"/>
            </a:pPr>
            <a:r>
              <a:rPr lang="en-US" sz="2000" b="1" dirty="0" smtClean="0">
                <a:latin typeface="Times New Roman" pitchFamily="18" charset="0"/>
                <a:cs typeface="Times New Roman" pitchFamily="18" charset="0"/>
              </a:rPr>
              <a:t> Long term action</a:t>
            </a:r>
            <a:endParaRPr lang="en-US" sz="2000" dirty="0" smtClean="0">
              <a:latin typeface="Times New Roman" pitchFamily="18" charset="0"/>
              <a:cs typeface="Times New Roman" pitchFamily="18" charset="0"/>
            </a:endParaRPr>
          </a:p>
          <a:p>
            <a:pPr marL="914400" indent="-508000">
              <a:lnSpc>
                <a:spcPct val="130000"/>
              </a:lnSpc>
            </a:pPr>
            <a:r>
              <a:rPr lang="en-US" dirty="0" smtClean="0">
                <a:latin typeface="Times New Roman" pitchFamily="18" charset="0"/>
                <a:cs typeface="Times New Roman" pitchFamily="18" charset="0"/>
              </a:rPr>
              <a:t>5.1.3. Add more specially item check “ OBA inspection report ” in SIP shipping for CQA doing before shipping with OTT product.</a:t>
            </a: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PQE: </a:t>
            </a:r>
            <a:r>
              <a:rPr lang="en-US" altLang="zh-TW" kern="0" dirty="0" err="1" smtClean="0">
                <a:solidFill>
                  <a:srgbClr val="0000FF"/>
                </a:solidFill>
                <a:latin typeface="Times New Roman" pitchFamily="18" charset="0"/>
                <a:cs typeface="Times New Roman" pitchFamily="18" charset="0"/>
              </a:rPr>
              <a:t>Heng</a:t>
            </a:r>
            <a:r>
              <a:rPr lang="en-US" altLang="zh-TW" kern="0" dirty="0" smtClean="0">
                <a:solidFill>
                  <a:srgbClr val="0000FF"/>
                </a:solidFill>
                <a:latin typeface="Times New Roman" pitchFamily="18" charset="0"/>
                <a:cs typeface="Times New Roman" pitchFamily="18" charset="0"/>
              </a:rPr>
              <a:t> </a:t>
            </a:r>
            <a:r>
              <a:rPr lang="en-US" altLang="zh-TW" kern="0" dirty="0" err="1" smtClean="0">
                <a:solidFill>
                  <a:srgbClr val="0000FF"/>
                </a:solidFill>
                <a:latin typeface="Times New Roman" pitchFamily="18" charset="0"/>
                <a:cs typeface="Times New Roman" pitchFamily="18" charset="0"/>
              </a:rPr>
              <a:t>Ruan</a:t>
            </a:r>
            <a:r>
              <a:rPr lang="en-US" altLang="zh-TW" kern="0" dirty="0" smtClean="0">
                <a:solidFill>
                  <a:srgbClr val="0000FF"/>
                </a:solidFill>
                <a:latin typeface="Times New Roman" pitchFamily="18" charset="0"/>
                <a:cs typeface="Times New Roman" pitchFamily="18" charset="0"/>
              </a:rPr>
              <a:t> Due date: 28 Jul 2020</a:t>
            </a:r>
          </a:p>
        </p:txBody>
      </p:sp>
      <p:graphicFrame>
        <p:nvGraphicFramePr>
          <p:cNvPr id="7" name="Object 6"/>
          <p:cNvGraphicFramePr>
            <a:graphicFrameLocks noChangeAspect="1"/>
          </p:cNvGraphicFramePr>
          <p:nvPr>
            <p:extLst>
              <p:ext uri="{D42A27DB-BD31-4B8C-83A1-F6EECF244321}">
                <p14:modId xmlns:p14="http://schemas.microsoft.com/office/powerpoint/2010/main" val="934244725"/>
              </p:ext>
            </p:extLst>
          </p:nvPr>
        </p:nvGraphicFramePr>
        <p:xfrm>
          <a:off x="3862958" y="4920956"/>
          <a:ext cx="1807367" cy="1524965"/>
        </p:xfrm>
        <a:graphic>
          <a:graphicData uri="http://schemas.openxmlformats.org/presentationml/2006/ole">
            <mc:AlternateContent xmlns:mc="http://schemas.openxmlformats.org/markup-compatibility/2006">
              <mc:Choice xmlns:v="urn:schemas-microsoft-com:vml" Requires="v">
                <p:oleObj spid="_x0000_s13530" name="Acrobat Document" showAsIcon="1" r:id="rId4" imgW="914400" imgH="771480" progId="AcroExch.Document.DC">
                  <p:embed/>
                </p:oleObj>
              </mc:Choice>
              <mc:Fallback>
                <p:oleObj name="Acrobat Document" showAsIcon="1" r:id="rId4" imgW="914400" imgH="771480" progId="AcroExch.Document.DC">
                  <p:embed/>
                  <p:pic>
                    <p:nvPicPr>
                      <p:cNvPr id="0" name=""/>
                      <p:cNvPicPr/>
                      <p:nvPr/>
                    </p:nvPicPr>
                    <p:blipFill>
                      <a:blip r:embed="rId5"/>
                      <a:stretch>
                        <a:fillRect/>
                      </a:stretch>
                    </p:blipFill>
                    <p:spPr>
                      <a:xfrm>
                        <a:off x="3862958" y="4920956"/>
                        <a:ext cx="1807367" cy="1524965"/>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267420299"/>
              </p:ext>
            </p:extLst>
          </p:nvPr>
        </p:nvGraphicFramePr>
        <p:xfrm>
          <a:off x="7175326" y="4850676"/>
          <a:ext cx="1800200" cy="1518919"/>
        </p:xfrm>
        <a:graphic>
          <a:graphicData uri="http://schemas.openxmlformats.org/presentationml/2006/ole">
            <mc:AlternateContent xmlns:mc="http://schemas.openxmlformats.org/markup-compatibility/2006">
              <mc:Choice xmlns:v="urn:schemas-microsoft-com:vml" Requires="v">
                <p:oleObj spid="_x0000_s13531" name="Acrobat Document" showAsIcon="1" r:id="rId6" imgW="914400" imgH="771480" progId="AcroExch.Document.DC">
                  <p:embed/>
                </p:oleObj>
              </mc:Choice>
              <mc:Fallback>
                <p:oleObj name="Acrobat Document" showAsIcon="1" r:id="rId6" imgW="914400" imgH="771480" progId="AcroExch.Document.DC">
                  <p:embed/>
                  <p:pic>
                    <p:nvPicPr>
                      <p:cNvPr id="5" name="Object 4"/>
                      <p:cNvPicPr/>
                      <p:nvPr/>
                    </p:nvPicPr>
                    <p:blipFill>
                      <a:blip r:embed="rId7"/>
                      <a:stretch>
                        <a:fillRect/>
                      </a:stretch>
                    </p:blipFill>
                    <p:spPr>
                      <a:xfrm>
                        <a:off x="7175326" y="4850676"/>
                        <a:ext cx="1800200" cy="1518919"/>
                      </a:xfrm>
                      <a:prstGeom prst="rect">
                        <a:avLst/>
                      </a:prstGeom>
                    </p:spPr>
                  </p:pic>
                </p:oleObj>
              </mc:Fallback>
            </mc:AlternateContent>
          </a:graphicData>
        </a:graphic>
      </p:graphicFrame>
    </p:spTree>
    <p:extLst>
      <p:ext uri="{BB962C8B-B14F-4D97-AF65-F5344CB8AC3E}">
        <p14:creationId xmlns:p14="http://schemas.microsoft.com/office/powerpoint/2010/main" val="28559858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4" name="Rectangle 4"/>
          <p:cNvSpPr>
            <a:spLocks noChangeArrowheads="1"/>
          </p:cNvSpPr>
          <p:nvPr/>
        </p:nvSpPr>
        <p:spPr bwMode="auto">
          <a:xfrm>
            <a:off x="3862958" y="35913"/>
            <a:ext cx="3996993" cy="584775"/>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Action</a:t>
            </a:r>
          </a:p>
        </p:txBody>
      </p:sp>
      <p:sp>
        <p:nvSpPr>
          <p:cNvPr id="2" name="TextBox 1"/>
          <p:cNvSpPr txBox="1"/>
          <p:nvPr/>
        </p:nvSpPr>
        <p:spPr>
          <a:xfrm>
            <a:off x="359903" y="427650"/>
            <a:ext cx="11285249" cy="4173450"/>
          </a:xfrm>
          <a:prstGeom prst="rect">
            <a:avLst/>
          </a:prstGeom>
          <a:noFill/>
        </p:spPr>
        <p:txBody>
          <a:bodyPr wrap="square" rtlCol="0">
            <a:spAutoFit/>
          </a:bodyPr>
          <a:lstStyle/>
          <a:p>
            <a:pPr>
              <a:lnSpc>
                <a:spcPct val="130000"/>
              </a:lnSpc>
            </a:pPr>
            <a:r>
              <a:rPr lang="en-US" sz="2000" b="1" dirty="0" smtClean="0">
                <a:latin typeface="Times New Roman" pitchFamily="18" charset="0"/>
                <a:cs typeface="Times New Roman" pitchFamily="18" charset="0"/>
              </a:rPr>
              <a:t>5.2 </a:t>
            </a:r>
            <a:r>
              <a:rPr lang="en-US" sz="2000" b="1" dirty="0">
                <a:latin typeface="Times New Roman" pitchFamily="18" charset="0"/>
                <a:cs typeface="Times New Roman" pitchFamily="18" charset="0"/>
              </a:rPr>
              <a:t>UHD label is tilted :</a:t>
            </a:r>
            <a:endParaRPr lang="en-US" sz="2000" b="1" dirty="0" smtClean="0">
              <a:latin typeface="Times New Roman" pitchFamily="18" charset="0"/>
              <a:cs typeface="Times New Roman" pitchFamily="18" charset="0"/>
            </a:endParaRPr>
          </a:p>
          <a:p>
            <a:pPr>
              <a:lnSpc>
                <a:spcPct val="130000"/>
              </a:lnSpc>
              <a:buFont typeface="Arial" pitchFamily="34" charset="0"/>
              <a:buChar char="•"/>
            </a:pPr>
            <a:r>
              <a:rPr lang="en-US" sz="2000" b="1" dirty="0" smtClean="0">
                <a:latin typeface="Times New Roman" pitchFamily="18" charset="0"/>
                <a:cs typeface="Times New Roman" pitchFamily="18" charset="0"/>
              </a:rPr>
              <a:t>    Short term action</a:t>
            </a:r>
          </a:p>
          <a:p>
            <a:pPr marL="914400" indent="-508000">
              <a:lnSpc>
                <a:spcPct val="130000"/>
              </a:lnSpc>
            </a:pPr>
            <a:r>
              <a:rPr lang="en-US" dirty="0" smtClean="0">
                <a:latin typeface="Times New Roman" pitchFamily="18" charset="0"/>
                <a:cs typeface="Times New Roman" pitchFamily="18" charset="0"/>
              </a:rPr>
              <a:t>5.2.1. Add NG picture to SOP, Remind OP paste label station and Check visual inspection station this issue.</a:t>
            </a: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IE: Wen </a:t>
            </a:r>
            <a:r>
              <a:rPr lang="en-US" altLang="zh-TW" kern="0" dirty="0" err="1" smtClean="0">
                <a:solidFill>
                  <a:srgbClr val="0000FF"/>
                </a:solidFill>
                <a:latin typeface="Times New Roman" pitchFamily="18" charset="0"/>
                <a:cs typeface="Times New Roman" pitchFamily="18" charset="0"/>
              </a:rPr>
              <a:t>Quyen</a:t>
            </a:r>
            <a:r>
              <a:rPr lang="en-US" altLang="zh-TW" kern="0" dirty="0" smtClean="0">
                <a:solidFill>
                  <a:srgbClr val="0000FF"/>
                </a:solidFill>
                <a:latin typeface="Times New Roman" pitchFamily="18" charset="0"/>
                <a:cs typeface="Times New Roman" pitchFamily="18" charset="0"/>
              </a:rPr>
              <a:t> Due date: 27 Jul 2020 </a:t>
            </a:r>
            <a:r>
              <a:rPr lang="en-US" altLang="zh-TW" kern="0" dirty="0" smtClean="0">
                <a:solidFill>
                  <a:srgbClr val="0000FF"/>
                </a:solidFill>
                <a:latin typeface="Times New Roman" pitchFamily="18" charset="0"/>
                <a:cs typeface="Times New Roman" pitchFamily="18" charset="0"/>
                <a:sym typeface="Wingdings" pitchFamily="2" charset="2"/>
              </a:rPr>
              <a:t>Done</a:t>
            </a: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a:t>
            </a:r>
            <a:r>
              <a:rPr lang="en-US" altLang="zh-TW" kern="0" dirty="0">
                <a:solidFill>
                  <a:srgbClr val="0000FF"/>
                </a:solidFill>
                <a:latin typeface="Times New Roman" pitchFamily="18" charset="0"/>
                <a:cs typeface="Times New Roman" pitchFamily="18" charset="0"/>
              </a:rPr>
              <a:t>: </a:t>
            </a:r>
            <a:r>
              <a:rPr lang="en-US" altLang="zh-TW" kern="0" dirty="0" smtClean="0">
                <a:solidFill>
                  <a:srgbClr val="0000FF"/>
                </a:solidFill>
                <a:latin typeface="Times New Roman" pitchFamily="18" charset="0"/>
                <a:cs typeface="Times New Roman" pitchFamily="18" charset="0"/>
              </a:rPr>
              <a:t>PD: </a:t>
            </a:r>
            <a:r>
              <a:rPr lang="en-US" altLang="zh-TW" kern="0" dirty="0">
                <a:solidFill>
                  <a:srgbClr val="0000FF"/>
                </a:solidFill>
                <a:latin typeface="Times New Roman" pitchFamily="18" charset="0"/>
                <a:cs typeface="Times New Roman" pitchFamily="18" charset="0"/>
              </a:rPr>
              <a:t>Wen </a:t>
            </a:r>
            <a:r>
              <a:rPr lang="en-US" altLang="zh-TW" kern="0" dirty="0" err="1">
                <a:solidFill>
                  <a:srgbClr val="0000FF"/>
                </a:solidFill>
                <a:latin typeface="Times New Roman" pitchFamily="18" charset="0"/>
                <a:cs typeface="Times New Roman" pitchFamily="18" charset="0"/>
              </a:rPr>
              <a:t>Xiu</a:t>
            </a:r>
            <a:r>
              <a:rPr lang="en-US" altLang="zh-TW" kern="0" dirty="0">
                <a:solidFill>
                  <a:srgbClr val="0000FF"/>
                </a:solidFill>
                <a:latin typeface="Times New Roman" pitchFamily="18" charset="0"/>
                <a:cs typeface="Times New Roman" pitchFamily="18" charset="0"/>
              </a:rPr>
              <a:t> Due date: </a:t>
            </a:r>
            <a:r>
              <a:rPr lang="en-US" altLang="zh-TW" kern="0" dirty="0" smtClean="0">
                <a:solidFill>
                  <a:srgbClr val="0000FF"/>
                </a:solidFill>
                <a:latin typeface="Times New Roman" pitchFamily="18" charset="0"/>
                <a:cs typeface="Times New Roman" pitchFamily="18" charset="0"/>
              </a:rPr>
              <a:t>27 </a:t>
            </a:r>
            <a:r>
              <a:rPr lang="en-US" altLang="zh-TW" kern="0" dirty="0">
                <a:solidFill>
                  <a:srgbClr val="0000FF"/>
                </a:solidFill>
                <a:latin typeface="Times New Roman" pitchFamily="18" charset="0"/>
                <a:cs typeface="Times New Roman" pitchFamily="18" charset="0"/>
              </a:rPr>
              <a:t>Jul 2020 </a:t>
            </a:r>
            <a:r>
              <a:rPr lang="en-US" altLang="zh-TW" kern="0" dirty="0">
                <a:solidFill>
                  <a:srgbClr val="0000FF"/>
                </a:solidFill>
                <a:latin typeface="Times New Roman" pitchFamily="18" charset="0"/>
                <a:cs typeface="Times New Roman" pitchFamily="18" charset="0"/>
                <a:sym typeface="Wingdings" pitchFamily="2" charset="2"/>
              </a:rPr>
              <a:t></a:t>
            </a:r>
            <a:r>
              <a:rPr lang="en-US" altLang="zh-TW" kern="0" dirty="0" smtClean="0">
                <a:solidFill>
                  <a:srgbClr val="0000FF"/>
                </a:solidFill>
                <a:latin typeface="Times New Roman" pitchFamily="18" charset="0"/>
                <a:cs typeface="Times New Roman" pitchFamily="18" charset="0"/>
                <a:sym typeface="Wingdings" pitchFamily="2" charset="2"/>
              </a:rPr>
              <a:t>Done</a:t>
            </a:r>
            <a:endParaRPr lang="en-US" altLang="zh-TW" kern="0" dirty="0" smtClean="0">
              <a:latin typeface="Times New Roman" pitchFamily="18" charset="0"/>
              <a:cs typeface="Times New Roman" pitchFamily="18" charset="0"/>
            </a:endParaRPr>
          </a:p>
          <a:p>
            <a:pPr marL="347663" indent="-347663">
              <a:lnSpc>
                <a:spcPct val="130000"/>
              </a:lnSpc>
              <a:buFont typeface="Arial" pitchFamily="34" charset="0"/>
              <a:buChar char="•"/>
            </a:pPr>
            <a:r>
              <a:rPr lang="en-US" sz="2000" b="1" dirty="0" smtClean="0">
                <a:latin typeface="Times New Roman" pitchFamily="18" charset="0"/>
                <a:cs typeface="Times New Roman" pitchFamily="18" charset="0"/>
              </a:rPr>
              <a:t> Long term action</a:t>
            </a:r>
            <a:endParaRPr lang="en-US" sz="2000" dirty="0" smtClean="0">
              <a:latin typeface="Times New Roman" pitchFamily="18" charset="0"/>
              <a:cs typeface="Times New Roman" pitchFamily="18" charset="0"/>
            </a:endParaRPr>
          </a:p>
          <a:p>
            <a:pPr marL="914400" indent="-508000">
              <a:lnSpc>
                <a:spcPct val="130000"/>
              </a:lnSpc>
            </a:pPr>
            <a:r>
              <a:rPr lang="en-US" dirty="0" smtClean="0">
                <a:latin typeface="Times New Roman" pitchFamily="18" charset="0"/>
                <a:cs typeface="Times New Roman" pitchFamily="18" charset="0"/>
              </a:rPr>
              <a:t>5.2.2. </a:t>
            </a:r>
            <a:r>
              <a:rPr lang="en-US" dirty="0" smtClean="0">
                <a:latin typeface="Times New Roman" pitchFamily="18" charset="0"/>
                <a:cs typeface="Times New Roman" pitchFamily="18" charset="0"/>
              </a:rPr>
              <a:t>Add NG picture and remind OBA visual inspection SIP.</a:t>
            </a:r>
          </a:p>
          <a:p>
            <a:pPr marL="914400">
              <a:lnSpc>
                <a:spcPct val="130000"/>
              </a:lnSpc>
            </a:pPr>
            <a:r>
              <a:rPr lang="en-US" altLang="zh-TW" kern="0" dirty="0">
                <a:solidFill>
                  <a:srgbClr val="0000FF"/>
                </a:solidFill>
                <a:latin typeface="Times New Roman" pitchFamily="18" charset="0"/>
                <a:cs typeface="Times New Roman" pitchFamily="18" charset="0"/>
              </a:rPr>
              <a:t>Owner: </a:t>
            </a:r>
            <a:r>
              <a:rPr lang="en-US" altLang="zh-TW" kern="0" dirty="0" smtClean="0">
                <a:solidFill>
                  <a:srgbClr val="0000FF"/>
                </a:solidFill>
                <a:latin typeface="Times New Roman" pitchFamily="18" charset="0"/>
                <a:cs typeface="Times New Roman" pitchFamily="18" charset="0"/>
              </a:rPr>
              <a:t>PQE</a:t>
            </a:r>
            <a:r>
              <a:rPr lang="en-US" altLang="zh-TW" kern="0" dirty="0">
                <a:solidFill>
                  <a:srgbClr val="0000FF"/>
                </a:solidFill>
                <a:latin typeface="Times New Roman" pitchFamily="18" charset="0"/>
                <a:cs typeface="Times New Roman" pitchFamily="18" charset="0"/>
              </a:rPr>
              <a:t>: </a:t>
            </a:r>
            <a:r>
              <a:rPr lang="en-US" altLang="zh-TW" kern="0" dirty="0" err="1" smtClean="0">
                <a:solidFill>
                  <a:srgbClr val="0000FF"/>
                </a:solidFill>
                <a:latin typeface="Times New Roman" pitchFamily="18" charset="0"/>
                <a:cs typeface="Times New Roman" pitchFamily="18" charset="0"/>
              </a:rPr>
              <a:t>Heng</a:t>
            </a:r>
            <a:r>
              <a:rPr lang="en-US" altLang="zh-TW" kern="0" dirty="0" smtClean="0">
                <a:solidFill>
                  <a:srgbClr val="0000FF"/>
                </a:solidFill>
                <a:latin typeface="Times New Roman" pitchFamily="18" charset="0"/>
                <a:cs typeface="Times New Roman" pitchFamily="18" charset="0"/>
              </a:rPr>
              <a:t> </a:t>
            </a:r>
            <a:r>
              <a:rPr lang="en-US" altLang="zh-TW" kern="0" dirty="0" err="1" smtClean="0">
                <a:solidFill>
                  <a:srgbClr val="0000FF"/>
                </a:solidFill>
                <a:latin typeface="Times New Roman" pitchFamily="18" charset="0"/>
                <a:cs typeface="Times New Roman" pitchFamily="18" charset="0"/>
              </a:rPr>
              <a:t>ruan</a:t>
            </a:r>
            <a:r>
              <a:rPr lang="en-US" altLang="zh-TW" kern="0" dirty="0" smtClean="0">
                <a:solidFill>
                  <a:srgbClr val="0000FF"/>
                </a:solidFill>
                <a:latin typeface="Times New Roman" pitchFamily="18" charset="0"/>
                <a:cs typeface="Times New Roman" pitchFamily="18" charset="0"/>
              </a:rPr>
              <a:t> Due </a:t>
            </a:r>
            <a:r>
              <a:rPr lang="en-US" altLang="zh-TW" kern="0" dirty="0">
                <a:solidFill>
                  <a:srgbClr val="0000FF"/>
                </a:solidFill>
                <a:latin typeface="Times New Roman" pitchFamily="18" charset="0"/>
                <a:cs typeface="Times New Roman" pitchFamily="18" charset="0"/>
              </a:rPr>
              <a:t>date: 27 Jul 2020 </a:t>
            </a:r>
            <a:r>
              <a:rPr lang="en-US" altLang="zh-TW" kern="0" dirty="0">
                <a:solidFill>
                  <a:srgbClr val="0000FF"/>
                </a:solidFill>
                <a:latin typeface="Times New Roman" pitchFamily="18" charset="0"/>
                <a:cs typeface="Times New Roman" pitchFamily="18" charset="0"/>
                <a:sym typeface="Wingdings" pitchFamily="2" charset="2"/>
              </a:rPr>
              <a:t>Done</a:t>
            </a:r>
            <a:endParaRPr lang="en-US" dirty="0" smtClean="0">
              <a:latin typeface="Times New Roman" pitchFamily="18" charset="0"/>
              <a:cs typeface="Times New Roman" pitchFamily="18" charset="0"/>
            </a:endParaRPr>
          </a:p>
          <a:p>
            <a:pPr marL="914400" indent="-508000">
              <a:lnSpc>
                <a:spcPct val="130000"/>
              </a:lnSpc>
            </a:pPr>
            <a:r>
              <a:rPr lang="en-US" dirty="0" smtClean="0">
                <a:latin typeface="Times New Roman" pitchFamily="18" charset="0"/>
                <a:cs typeface="Times New Roman" pitchFamily="18" charset="0"/>
              </a:rPr>
              <a:t>5.2.3 Add Golden sample and tool check UHD label at OBA visual inspection station when T99X202.00 run new work order.</a:t>
            </a:r>
            <a:endParaRPr lang="en-US" dirty="0" smtClean="0">
              <a:latin typeface="Times New Roman" pitchFamily="18" charset="0"/>
              <a:cs typeface="Times New Roman" pitchFamily="18" charset="0"/>
            </a:endParaRPr>
          </a:p>
          <a:p>
            <a:pPr marL="914400" indent="-508000">
              <a:lnSpc>
                <a:spcPct val="130000"/>
              </a:lnSpc>
            </a:pPr>
            <a:r>
              <a:rPr lang="en-US" altLang="zh-TW" kern="0" dirty="0" smtClean="0">
                <a:solidFill>
                  <a:srgbClr val="0000FF"/>
                </a:solidFill>
                <a:latin typeface="Times New Roman" pitchFamily="18" charset="0"/>
                <a:cs typeface="Times New Roman" pitchFamily="18" charset="0"/>
              </a:rPr>
              <a:t>	Owner: </a:t>
            </a:r>
            <a:r>
              <a:rPr lang="en-US" altLang="zh-TW" kern="0" dirty="0" smtClean="0">
                <a:solidFill>
                  <a:srgbClr val="0000FF"/>
                </a:solidFill>
                <a:latin typeface="Times New Roman" pitchFamily="18" charset="0"/>
                <a:cs typeface="Times New Roman" pitchFamily="18" charset="0"/>
              </a:rPr>
              <a:t>PQE: </a:t>
            </a:r>
            <a:r>
              <a:rPr lang="en-US" altLang="zh-TW" kern="0" dirty="0" err="1" smtClean="0">
                <a:solidFill>
                  <a:srgbClr val="0000FF"/>
                </a:solidFill>
                <a:latin typeface="Times New Roman" pitchFamily="18" charset="0"/>
                <a:cs typeface="Times New Roman" pitchFamily="18" charset="0"/>
              </a:rPr>
              <a:t>Heng</a:t>
            </a:r>
            <a:r>
              <a:rPr lang="en-US" altLang="zh-TW" kern="0" dirty="0" smtClean="0">
                <a:solidFill>
                  <a:srgbClr val="0000FF"/>
                </a:solidFill>
                <a:latin typeface="Times New Roman" pitchFamily="18" charset="0"/>
                <a:cs typeface="Times New Roman" pitchFamily="18" charset="0"/>
              </a:rPr>
              <a:t> </a:t>
            </a:r>
            <a:r>
              <a:rPr lang="en-US" altLang="zh-TW" kern="0" dirty="0" err="1" smtClean="0">
                <a:solidFill>
                  <a:srgbClr val="0000FF"/>
                </a:solidFill>
                <a:latin typeface="Times New Roman" pitchFamily="18" charset="0"/>
                <a:cs typeface="Times New Roman" pitchFamily="18" charset="0"/>
              </a:rPr>
              <a:t>Ruan</a:t>
            </a:r>
            <a:r>
              <a:rPr lang="en-US" altLang="zh-TW" kern="0" dirty="0" smtClean="0">
                <a:solidFill>
                  <a:srgbClr val="0000FF"/>
                </a:solidFill>
                <a:latin typeface="Times New Roman" pitchFamily="18" charset="0"/>
                <a:cs typeface="Times New Roman" pitchFamily="18" charset="0"/>
              </a:rPr>
              <a:t> </a:t>
            </a:r>
            <a:r>
              <a:rPr lang="en-US" altLang="zh-TW" kern="0" dirty="0" smtClean="0">
                <a:solidFill>
                  <a:srgbClr val="0000FF"/>
                </a:solidFill>
                <a:latin typeface="Times New Roman" pitchFamily="18" charset="0"/>
                <a:cs typeface="Times New Roman" pitchFamily="18" charset="0"/>
              </a:rPr>
              <a:t>Due date: </a:t>
            </a:r>
            <a:r>
              <a:rPr lang="en-US" altLang="zh-TW" kern="0" dirty="0" smtClean="0">
                <a:solidFill>
                  <a:srgbClr val="0000FF"/>
                </a:solidFill>
                <a:latin typeface="Times New Roman" pitchFamily="18" charset="0"/>
                <a:cs typeface="Times New Roman" pitchFamily="18" charset="0"/>
              </a:rPr>
              <a:t>13 Aug </a:t>
            </a:r>
            <a:r>
              <a:rPr lang="en-US" altLang="zh-TW" kern="0" dirty="0" smtClean="0">
                <a:solidFill>
                  <a:srgbClr val="0000FF"/>
                </a:solidFill>
                <a:latin typeface="Times New Roman" pitchFamily="18" charset="0"/>
                <a:cs typeface="Times New Roman" pitchFamily="18" charset="0"/>
              </a:rPr>
              <a:t>2020</a:t>
            </a:r>
          </a:p>
        </p:txBody>
      </p:sp>
      <p:graphicFrame>
        <p:nvGraphicFramePr>
          <p:cNvPr id="3" name="Object 2"/>
          <p:cNvGraphicFramePr>
            <a:graphicFrameLocks noChangeAspect="1"/>
          </p:cNvGraphicFramePr>
          <p:nvPr>
            <p:extLst>
              <p:ext uri="{D42A27DB-BD31-4B8C-83A1-F6EECF244321}">
                <p14:modId xmlns:p14="http://schemas.microsoft.com/office/powerpoint/2010/main" val="3767103776"/>
              </p:ext>
            </p:extLst>
          </p:nvPr>
        </p:nvGraphicFramePr>
        <p:xfrm>
          <a:off x="2926854" y="4725144"/>
          <a:ext cx="1645146" cy="1397405"/>
        </p:xfrm>
        <a:graphic>
          <a:graphicData uri="http://schemas.openxmlformats.org/presentationml/2006/ole">
            <mc:AlternateContent xmlns:mc="http://schemas.openxmlformats.org/markup-compatibility/2006">
              <mc:Choice xmlns:v="urn:schemas-microsoft-com:vml" Requires="v">
                <p:oleObj spid="_x0000_s14460" name="Acrobat Document" showAsIcon="1" r:id="rId4" imgW="914400" imgH="771480" progId="AcroExch.Document.DC">
                  <p:embed/>
                </p:oleObj>
              </mc:Choice>
              <mc:Fallback>
                <p:oleObj name="Acrobat Document" showAsIcon="1" r:id="rId4" imgW="914400" imgH="771480" progId="AcroExch.Document.DC">
                  <p:embed/>
                  <p:pic>
                    <p:nvPicPr>
                      <p:cNvPr id="0" name=""/>
                      <p:cNvPicPr/>
                      <p:nvPr/>
                    </p:nvPicPr>
                    <p:blipFill>
                      <a:blip r:embed="rId5"/>
                      <a:stretch>
                        <a:fillRect/>
                      </a:stretch>
                    </p:blipFill>
                    <p:spPr>
                      <a:xfrm>
                        <a:off x="2926854" y="4725144"/>
                        <a:ext cx="1645146" cy="1397405"/>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623711314"/>
              </p:ext>
            </p:extLst>
          </p:nvPr>
        </p:nvGraphicFramePr>
        <p:xfrm>
          <a:off x="5663157" y="4725144"/>
          <a:ext cx="1728193" cy="1267968"/>
        </p:xfrm>
        <a:graphic>
          <a:graphicData uri="http://schemas.openxmlformats.org/presentationml/2006/ole">
            <mc:AlternateContent xmlns:mc="http://schemas.openxmlformats.org/markup-compatibility/2006">
              <mc:Choice xmlns:v="urn:schemas-microsoft-com:vml" Requires="v">
                <p:oleObj spid="_x0000_s14461" name="Acrobat Document" showAsIcon="1" r:id="rId6" imgW="914400" imgH="771480" progId="AcroExch.Document.DC">
                  <p:embed/>
                </p:oleObj>
              </mc:Choice>
              <mc:Fallback>
                <p:oleObj name="Acrobat Document" showAsIcon="1" r:id="rId6" imgW="914400" imgH="771480" progId="AcroExch.Document.DC">
                  <p:embed/>
                  <p:pic>
                    <p:nvPicPr>
                      <p:cNvPr id="0" name=""/>
                      <p:cNvPicPr/>
                      <p:nvPr/>
                    </p:nvPicPr>
                    <p:blipFill>
                      <a:blip r:embed="rId7"/>
                      <a:stretch>
                        <a:fillRect/>
                      </a:stretch>
                    </p:blipFill>
                    <p:spPr>
                      <a:xfrm>
                        <a:off x="5663157" y="4725144"/>
                        <a:ext cx="1728193" cy="1267968"/>
                      </a:xfrm>
                      <a:prstGeom prst="rect">
                        <a:avLst/>
                      </a:prstGeom>
                    </p:spPr>
                  </p:pic>
                </p:oleObj>
              </mc:Fallback>
            </mc:AlternateContent>
          </a:graphicData>
        </a:graphic>
      </p:graphicFrame>
    </p:spTree>
    <p:extLst>
      <p:ext uri="{BB962C8B-B14F-4D97-AF65-F5344CB8AC3E}">
        <p14:creationId xmlns:p14="http://schemas.microsoft.com/office/powerpoint/2010/main" val="34282055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4510" cy="400110"/>
          </a:xfrm>
          <a:prstGeom prst="rect">
            <a:avLst/>
          </a:prstGeom>
          <a:noFill/>
        </p:spPr>
        <p:txBody>
          <a:bodyPr wrap="none" rtlCol="0">
            <a:spAutoFit/>
          </a:bodyPr>
          <a:lstStyle/>
          <a:p>
            <a:r>
              <a:rPr lang="en-US" altLang="zh-TW" sz="2000"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sz="2000"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2" name="TextBox 1"/>
          <p:cNvSpPr txBox="1"/>
          <p:nvPr/>
        </p:nvSpPr>
        <p:spPr>
          <a:xfrm>
            <a:off x="334566" y="548680"/>
            <a:ext cx="11553089" cy="2653034"/>
          </a:xfrm>
          <a:prstGeom prst="rect">
            <a:avLst/>
          </a:prstGeom>
          <a:noFill/>
        </p:spPr>
        <p:txBody>
          <a:bodyPr wrap="square" rtlCol="0">
            <a:spAutoFit/>
          </a:bodyPr>
          <a:lstStyle/>
          <a:p>
            <a:pPr>
              <a:lnSpc>
                <a:spcPct val="130000"/>
              </a:lnSpc>
            </a:pPr>
            <a:r>
              <a:rPr lang="en-US" sz="2000" b="1" kern="0" dirty="0" smtClean="0">
                <a:latin typeface="Times New Roman" pitchFamily="18" charset="0"/>
                <a:cs typeface="Times New Roman" pitchFamily="18" charset="0"/>
              </a:rPr>
              <a:t>5.3. </a:t>
            </a:r>
            <a:r>
              <a:rPr lang="en-US" altLang="zh-TW" sz="2000" b="1" kern="0" dirty="0">
                <a:latin typeface="Times New Roman" pitchFamily="18" charset="0"/>
                <a:cs typeface="Times New Roman" pitchFamily="18" charset="0"/>
              </a:rPr>
              <a:t>Inner sheet missing </a:t>
            </a:r>
            <a:endParaRPr lang="en-US" sz="2000" kern="0" dirty="0" smtClean="0">
              <a:latin typeface="Times New Roman" pitchFamily="18" charset="0"/>
              <a:cs typeface="Times New Roman" pitchFamily="18" charset="0"/>
            </a:endParaRPr>
          </a:p>
          <a:p>
            <a:pPr marL="1030288" indent="-565150">
              <a:lnSpc>
                <a:spcPct val="130000"/>
              </a:lnSpc>
            </a:pPr>
            <a:r>
              <a:rPr lang="en-US" kern="0" dirty="0" smtClean="0">
                <a:latin typeface="Times New Roman" pitchFamily="18" charset="0"/>
                <a:cs typeface="Times New Roman" pitchFamily="18" charset="0"/>
              </a:rPr>
              <a:t>5.3.1. Action: In SOP – fixed 2 OP at this station and separated the operation for each person clearly.</a:t>
            </a:r>
          </a:p>
          <a:p>
            <a:pPr marL="1030288" indent="-565150">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IE: </a:t>
            </a:r>
            <a:r>
              <a:rPr lang="en-US" dirty="0">
                <a:solidFill>
                  <a:srgbClr val="0000FF"/>
                </a:solidFill>
                <a:latin typeface="Times New Roman" pitchFamily="18" charset="0"/>
                <a:cs typeface="Times New Roman" pitchFamily="18" charset="0"/>
              </a:rPr>
              <a:t>Van </a:t>
            </a:r>
            <a:r>
              <a:rPr lang="en-US" dirty="0" err="1">
                <a:solidFill>
                  <a:srgbClr val="0000FF"/>
                </a:solidFill>
                <a:latin typeface="Times New Roman" pitchFamily="18" charset="0"/>
                <a:cs typeface="Times New Roman" pitchFamily="18" charset="0"/>
              </a:rPr>
              <a:t>Quyen</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Done: 03 </a:t>
            </a:r>
            <a:r>
              <a:rPr lang="en-US" dirty="0">
                <a:solidFill>
                  <a:srgbClr val="0000FF"/>
                </a:solidFill>
                <a:latin typeface="Times New Roman" pitchFamily="18" charset="0"/>
                <a:cs typeface="Times New Roman" pitchFamily="18" charset="0"/>
              </a:rPr>
              <a:t>Jul </a:t>
            </a:r>
            <a:r>
              <a:rPr lang="en-US" dirty="0" smtClean="0">
                <a:solidFill>
                  <a:srgbClr val="0000FF"/>
                </a:solidFill>
                <a:latin typeface="Times New Roman" pitchFamily="18" charset="0"/>
                <a:cs typeface="Times New Roman" pitchFamily="18" charset="0"/>
              </a:rPr>
              <a:t>2020 </a:t>
            </a:r>
            <a:endParaRPr lang="en-US" kern="0" dirty="0" smtClean="0">
              <a:solidFill>
                <a:srgbClr val="FF0000"/>
              </a:solidFill>
              <a:latin typeface="Times New Roman" pitchFamily="18" charset="0"/>
              <a:cs typeface="Times New Roman" pitchFamily="18" charset="0"/>
            </a:endParaRPr>
          </a:p>
          <a:p>
            <a:pPr marL="1030288" indent="-565150">
              <a:lnSpc>
                <a:spcPct val="130000"/>
              </a:lnSpc>
            </a:pPr>
            <a:endParaRPr lang="en-US" kern="0" dirty="0" smtClean="0">
              <a:latin typeface="Times New Roman" pitchFamily="18" charset="0"/>
              <a:cs typeface="Times New Roman" pitchFamily="18" charset="0"/>
            </a:endParaRPr>
          </a:p>
          <a:p>
            <a:pPr marL="1030288" indent="-565150">
              <a:lnSpc>
                <a:spcPct val="130000"/>
              </a:lnSpc>
            </a:pPr>
            <a:r>
              <a:rPr lang="en-US" kern="0" dirty="0" smtClean="0">
                <a:latin typeface="Times New Roman" pitchFamily="18" charset="0"/>
                <a:cs typeface="Times New Roman" pitchFamily="18" charset="0"/>
              </a:rPr>
              <a:t>5.3.2. For 01 pallet have 32 carton, So PD will take 64 pcs inner sheet one time for doing 01 pallet done ( cause 01 carton used 2 inner sheet ), then will take other 64 pcs inner sheet to make next pallet</a:t>
            </a:r>
            <a:r>
              <a:rPr lang="en-US" dirty="0" smtClean="0">
                <a:latin typeface="Times New Roman" pitchFamily="18" charset="0"/>
                <a:cs typeface="Times New Roman" pitchFamily="18" charset="0"/>
              </a:rPr>
              <a:t>. </a:t>
            </a:r>
          </a:p>
          <a:p>
            <a:pPr marL="1030288" indent="-565150">
              <a:lnSpc>
                <a:spcPct val="130000"/>
              </a:lnSpc>
            </a:pPr>
            <a:r>
              <a:rPr lang="en-US" dirty="0" smtClean="0">
                <a:solidFill>
                  <a:srgbClr val="0000FF"/>
                </a:solidFill>
                <a:latin typeface="Times New Roman" pitchFamily="18" charset="0"/>
                <a:cs typeface="Times New Roman" pitchFamily="18" charset="0"/>
              </a:rPr>
              <a:t>	Owner: PD: Wen Yong, Done: 03 Jul 2020</a:t>
            </a:r>
            <a:endParaRPr lang="en-US" dirty="0">
              <a:solidFill>
                <a:srgbClr val="0000FF"/>
              </a:solidFill>
              <a:latin typeface="Times New Roman" pitchFamily="18" charset="0"/>
              <a:cs typeface="Times New Roman" pitchFamily="18" charset="0"/>
            </a:endParaRPr>
          </a:p>
        </p:txBody>
      </p:sp>
      <p:sp>
        <p:nvSpPr>
          <p:cNvPr id="99" name="Rectangle 4"/>
          <p:cNvSpPr>
            <a:spLocks noChangeArrowheads="1"/>
          </p:cNvSpPr>
          <p:nvPr/>
        </p:nvSpPr>
        <p:spPr bwMode="auto">
          <a:xfrm>
            <a:off x="2877453" y="35913"/>
            <a:ext cx="6783665" cy="584775"/>
          </a:xfrm>
          <a:prstGeom prst="rect">
            <a:avLst/>
          </a:prstGeom>
          <a:noFill/>
          <a:ln w="9525">
            <a:noFill/>
            <a:miter lim="800000"/>
            <a:headEnd/>
            <a:tailEnd/>
          </a:ln>
        </p:spPr>
        <p:txBody>
          <a:bodyPr wrap="squar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t>
            </a:r>
            <a:r>
              <a:rPr lang="en-US" altLang="zh-TW" sz="3200" b="1" dirty="0" smtClean="0">
                <a:latin typeface="Times New Roman" pitchFamily="18" charset="0"/>
                <a:ea typeface="標楷體" pitchFamily="65" charset="-120"/>
                <a:cs typeface="Times New Roman" pitchFamily="18" charset="0"/>
              </a:rPr>
              <a:t>Action</a:t>
            </a:r>
            <a:endParaRPr lang="en-US" altLang="zh-TW" sz="3200" b="1" dirty="0">
              <a:latin typeface="Times New Roman" pitchFamily="18" charset="0"/>
              <a:ea typeface="標楷體" pitchFamily="65" charset="-120"/>
              <a:cs typeface="Times New Roman" pitchFamily="18" charset="0"/>
            </a:endParaRPr>
          </a:p>
        </p:txBody>
      </p:sp>
      <p:pic>
        <p:nvPicPr>
          <p:cNvPr id="3" name="Picture 2"/>
          <p:cNvPicPr>
            <a:picLocks noChangeAspect="1"/>
          </p:cNvPicPr>
          <p:nvPr/>
        </p:nvPicPr>
        <p:blipFill>
          <a:blip r:embed="rId4"/>
          <a:stretch>
            <a:fillRect/>
          </a:stretch>
        </p:blipFill>
        <p:spPr>
          <a:xfrm>
            <a:off x="9047534" y="3256699"/>
            <a:ext cx="2912128" cy="2260409"/>
          </a:xfrm>
          <a:prstGeom prst="rect">
            <a:avLst/>
          </a:prstGeom>
        </p:spPr>
      </p:pic>
      <p:sp>
        <p:nvSpPr>
          <p:cNvPr id="7" name="TextBox 6"/>
          <p:cNvSpPr txBox="1"/>
          <p:nvPr/>
        </p:nvSpPr>
        <p:spPr>
          <a:xfrm>
            <a:off x="9679213" y="5517232"/>
            <a:ext cx="1965940" cy="646331"/>
          </a:xfrm>
          <a:prstGeom prst="rect">
            <a:avLst/>
          </a:prstGeom>
          <a:noFill/>
        </p:spPr>
        <p:txBody>
          <a:bodyPr wrap="square" rtlCol="0">
            <a:spAutoFit/>
          </a:bodyPr>
          <a:lstStyle/>
          <a:p>
            <a:r>
              <a:rPr lang="en-US" dirty="0" smtClean="0">
                <a:latin typeface="Times New Roman" pitchFamily="18" charset="0"/>
                <a:cs typeface="Times New Roman" pitchFamily="18" charset="0"/>
              </a:rPr>
              <a:t>64 pcs Inner sheet </a:t>
            </a:r>
            <a:r>
              <a:rPr lang="en-US" kern="0" dirty="0" smtClean="0">
                <a:latin typeface="Times New Roman" pitchFamily="18" charset="0"/>
                <a:cs typeface="Times New Roman" pitchFamily="18" charset="0"/>
              </a:rPr>
              <a:t>separate online</a:t>
            </a:r>
            <a:endParaRPr lang="en-US" dirty="0">
              <a:latin typeface="Times New Roman" pitchFamily="18" charset="0"/>
              <a:cs typeface="Times New Roman"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3019680807"/>
              </p:ext>
            </p:extLst>
          </p:nvPr>
        </p:nvGraphicFramePr>
        <p:xfrm>
          <a:off x="838622" y="3211915"/>
          <a:ext cx="7848872" cy="2721281"/>
        </p:xfrm>
        <a:graphic>
          <a:graphicData uri="http://schemas.openxmlformats.org/drawingml/2006/table">
            <a:tbl>
              <a:tblPr firstRow="1" bandRow="1">
                <a:tableStyleId>{5C22544A-7EE6-4342-B048-85BDC9FD1C3A}</a:tableStyleId>
              </a:tblPr>
              <a:tblGrid>
                <a:gridCol w="3744416">
                  <a:extLst>
                    <a:ext uri="{9D8B030D-6E8A-4147-A177-3AD203B41FA5}">
                      <a16:colId xmlns:a16="http://schemas.microsoft.com/office/drawing/2014/main" val="3717601541"/>
                    </a:ext>
                  </a:extLst>
                </a:gridCol>
                <a:gridCol w="4104456">
                  <a:extLst>
                    <a:ext uri="{9D8B030D-6E8A-4147-A177-3AD203B41FA5}">
                      <a16:colId xmlns:a16="http://schemas.microsoft.com/office/drawing/2014/main" val="412492335"/>
                    </a:ext>
                  </a:extLst>
                </a:gridCol>
              </a:tblGrid>
              <a:tr h="432645">
                <a:tc>
                  <a:txBody>
                    <a:bodyPr/>
                    <a:lstStyle/>
                    <a:p>
                      <a:pPr algn="ctr"/>
                      <a:r>
                        <a:rPr lang="en-US" sz="1600" dirty="0" smtClean="0">
                          <a:latin typeface="Arial" panose="020B0604020202020204" pitchFamily="34" charset="0"/>
                          <a:cs typeface="Arial" panose="020B0604020202020204" pitchFamily="34" charset="0"/>
                        </a:rPr>
                        <a:t>Before Improved</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smtClean="0">
                          <a:latin typeface="Arial" panose="020B0604020202020204" pitchFamily="34" charset="0"/>
                          <a:cs typeface="Arial" panose="020B0604020202020204" pitchFamily="34" charset="0"/>
                        </a:rPr>
                        <a:t>After Improved</a:t>
                      </a:r>
                      <a:endParaRPr lang="en-US" sz="1600" dirty="0">
                        <a:latin typeface="Arial" panose="020B0604020202020204" pitchFamily="34" charset="0"/>
                        <a:cs typeface="Arial" panose="020B0604020202020204" pitchFamily="34" charset="0"/>
                      </a:endParaRPr>
                    </a:p>
                  </a:txBody>
                  <a:tcPr marL="91428" marR="91428" marT="45714" marB="4571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7611944"/>
                  </a:ext>
                </a:extLst>
              </a:tr>
              <a:tr h="3605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0" kern="1200" dirty="0" smtClean="0">
                          <a:solidFill>
                            <a:schemeClr val="dk1"/>
                          </a:solidFill>
                          <a:latin typeface="Calibri" panose="020F0502020204030204" pitchFamily="34" charset="0"/>
                          <a:ea typeface="+mn-ea"/>
                          <a:cs typeface="Calibri" panose="020F0502020204030204" pitchFamily="34" charset="0"/>
                        </a:rPr>
                        <a:t>SOP Fix</a:t>
                      </a:r>
                      <a:r>
                        <a:rPr lang="en-US" altLang="zh-TW" sz="1400" b="0" kern="1200" baseline="0" dirty="0" smtClean="0">
                          <a:solidFill>
                            <a:schemeClr val="dk1"/>
                          </a:solidFill>
                          <a:latin typeface="Calibri" panose="020F0502020204030204" pitchFamily="34" charset="0"/>
                          <a:ea typeface="+mn-ea"/>
                          <a:cs typeface="Calibri" panose="020F0502020204030204" pitchFamily="34" charset="0"/>
                        </a:rPr>
                        <a:t> 01 OP at Box weight &amp; pack Pallet station.</a:t>
                      </a:r>
                      <a:endParaRPr lang="zh-TW" altLang="en-US" sz="1400" b="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400" b="0" kern="1200" dirty="0" smtClean="0">
                          <a:solidFill>
                            <a:schemeClr val="dk1"/>
                          </a:solidFill>
                          <a:latin typeface="Calibri" panose="020F0502020204030204" pitchFamily="34" charset="0"/>
                          <a:ea typeface="+mn-ea"/>
                          <a:cs typeface="Calibri" panose="020F0502020204030204" pitchFamily="34" charset="0"/>
                        </a:rPr>
                        <a:t>SOP Fix</a:t>
                      </a:r>
                      <a:r>
                        <a:rPr lang="en-US" altLang="zh-TW" sz="1400" b="0" kern="1200" baseline="0" dirty="0" smtClean="0">
                          <a:solidFill>
                            <a:schemeClr val="dk1"/>
                          </a:solidFill>
                          <a:latin typeface="Calibri" panose="020F0502020204030204" pitchFamily="34" charset="0"/>
                          <a:ea typeface="+mn-ea"/>
                          <a:cs typeface="Calibri" panose="020F0502020204030204" pitchFamily="34" charset="0"/>
                        </a:rPr>
                        <a:t> 02 OP at Box weight &amp; pack Pallet station.</a:t>
                      </a:r>
                      <a:endParaRPr lang="zh-TW" altLang="en-US" sz="1400" b="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580371"/>
                  </a:ext>
                </a:extLst>
              </a:tr>
              <a:tr h="1928132">
                <a:tc>
                  <a:txBody>
                    <a:bodyPr/>
                    <a:lstStyle/>
                    <a:p>
                      <a:pPr algn="l"/>
                      <a:endParaRPr lang="zh-TW" altLang="en-US" sz="1400" b="1"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400" kern="1200" dirty="0" smtClean="0">
                        <a:solidFill>
                          <a:schemeClr val="dk1"/>
                        </a:solidFill>
                        <a:latin typeface="Calibri" panose="020F0502020204030204" pitchFamily="34" charset="0"/>
                        <a:ea typeface="+mn-ea"/>
                        <a:cs typeface="Calibri" panose="020F0502020204030204" pitchFamily="34" charset="0"/>
                      </a:endParaRPr>
                    </a:p>
                  </a:txBody>
                  <a:tcPr marL="91428" marR="91428" marT="45714" marB="4571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07497966"/>
                  </a:ext>
                </a:extLst>
              </a:tr>
            </a:tbl>
          </a:graphicData>
        </a:graphic>
      </p:graphicFrame>
      <p:pic>
        <p:nvPicPr>
          <p:cNvPr id="4" name="Picture 3"/>
          <p:cNvPicPr>
            <a:picLocks noChangeAspect="1"/>
          </p:cNvPicPr>
          <p:nvPr/>
        </p:nvPicPr>
        <p:blipFill>
          <a:blip r:embed="rId5"/>
          <a:stretch>
            <a:fillRect/>
          </a:stretch>
        </p:blipFill>
        <p:spPr>
          <a:xfrm>
            <a:off x="1774726" y="4049545"/>
            <a:ext cx="1944216" cy="1790852"/>
          </a:xfrm>
          <a:prstGeom prst="rect">
            <a:avLst/>
          </a:prstGeom>
        </p:spPr>
      </p:pic>
      <p:pic>
        <p:nvPicPr>
          <p:cNvPr id="5" name="Picture 4"/>
          <p:cNvPicPr>
            <a:picLocks noChangeAspect="1"/>
          </p:cNvPicPr>
          <p:nvPr/>
        </p:nvPicPr>
        <p:blipFill>
          <a:blip r:embed="rId6"/>
          <a:stretch>
            <a:fillRect/>
          </a:stretch>
        </p:blipFill>
        <p:spPr>
          <a:xfrm>
            <a:off x="5022828" y="4049545"/>
            <a:ext cx="2944586" cy="1790852"/>
          </a:xfrm>
          <a:prstGeom prst="rect">
            <a:avLst/>
          </a:prstGeom>
        </p:spPr>
      </p:pic>
      <p:sp>
        <p:nvSpPr>
          <p:cNvPr id="10" name="TextBox 9"/>
          <p:cNvSpPr txBox="1"/>
          <p:nvPr/>
        </p:nvSpPr>
        <p:spPr>
          <a:xfrm>
            <a:off x="3042608" y="6011996"/>
            <a:ext cx="3340630" cy="369332"/>
          </a:xfrm>
          <a:prstGeom prst="rect">
            <a:avLst/>
          </a:prstGeom>
          <a:noFill/>
        </p:spPr>
        <p:txBody>
          <a:bodyPr wrap="square" rtlCol="0">
            <a:spAutoFit/>
          </a:bodyPr>
          <a:lstStyle/>
          <a:p>
            <a:r>
              <a:rPr lang="en-US" dirty="0" smtClean="0">
                <a:latin typeface="Times New Roman" pitchFamily="18" charset="0"/>
                <a:cs typeface="Times New Roman" pitchFamily="18" charset="0"/>
              </a:rPr>
              <a:t>Box weight &amp; Pack Pallet station </a:t>
            </a:r>
            <a:endParaRPr lang="en-US" dirty="0">
              <a:latin typeface="Times New Roman" pitchFamily="18" charset="0"/>
              <a:cs typeface="Times New Roman" pitchFamily="18" charset="0"/>
            </a:endParaRPr>
          </a:p>
        </p:txBody>
      </p:sp>
      <p:graphicFrame>
        <p:nvGraphicFramePr>
          <p:cNvPr id="9" name="Object 8"/>
          <p:cNvGraphicFramePr>
            <a:graphicFrameLocks noChangeAspect="1"/>
          </p:cNvGraphicFramePr>
          <p:nvPr>
            <p:extLst>
              <p:ext uri="{D42A27DB-BD31-4B8C-83A1-F6EECF244321}">
                <p14:modId xmlns:p14="http://schemas.microsoft.com/office/powerpoint/2010/main" val="1398442"/>
              </p:ext>
            </p:extLst>
          </p:nvPr>
        </p:nvGraphicFramePr>
        <p:xfrm>
          <a:off x="10343678" y="980728"/>
          <a:ext cx="1301475" cy="1098120"/>
        </p:xfrm>
        <a:graphic>
          <a:graphicData uri="http://schemas.openxmlformats.org/presentationml/2006/ole">
            <mc:AlternateContent xmlns:mc="http://schemas.openxmlformats.org/markup-compatibility/2006">
              <mc:Choice xmlns:v="urn:schemas-microsoft-com:vml" Requires="v">
                <p:oleObj spid="_x0000_s11503" name="Acrobat Document" showAsIcon="1" r:id="rId7" imgW="914400" imgH="771480" progId="AcroExch.Document.DC">
                  <p:embed/>
                </p:oleObj>
              </mc:Choice>
              <mc:Fallback>
                <p:oleObj name="Acrobat Document" showAsIcon="1" r:id="rId7" imgW="914400" imgH="771480" progId="AcroExch.Document.DC">
                  <p:embed/>
                  <p:pic>
                    <p:nvPicPr>
                      <p:cNvPr id="0" name=""/>
                      <p:cNvPicPr/>
                      <p:nvPr/>
                    </p:nvPicPr>
                    <p:blipFill>
                      <a:blip r:embed="rId8"/>
                      <a:stretch>
                        <a:fillRect/>
                      </a:stretch>
                    </p:blipFill>
                    <p:spPr>
                      <a:xfrm>
                        <a:off x="10343678" y="980728"/>
                        <a:ext cx="1301475" cy="1098120"/>
                      </a:xfrm>
                      <a:prstGeom prst="rect">
                        <a:avLst/>
                      </a:prstGeom>
                    </p:spPr>
                  </p:pic>
                </p:oleObj>
              </mc:Fallback>
            </mc:AlternateContent>
          </a:graphicData>
        </a:graphic>
      </p:graphicFrame>
    </p:spTree>
    <p:extLst>
      <p:ext uri="{BB962C8B-B14F-4D97-AF65-F5344CB8AC3E}">
        <p14:creationId xmlns:p14="http://schemas.microsoft.com/office/powerpoint/2010/main" val="41644778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4" name="Rectangle 4"/>
          <p:cNvSpPr>
            <a:spLocks noChangeArrowheads="1"/>
          </p:cNvSpPr>
          <p:nvPr/>
        </p:nvSpPr>
        <p:spPr bwMode="auto">
          <a:xfrm>
            <a:off x="2062758" y="79788"/>
            <a:ext cx="6783665" cy="584775"/>
          </a:xfrm>
          <a:prstGeom prst="rect">
            <a:avLst/>
          </a:prstGeom>
          <a:noFill/>
          <a:ln w="9525">
            <a:noFill/>
            <a:miter lim="800000"/>
            <a:headEnd/>
            <a:tailEnd/>
          </a:ln>
        </p:spPr>
        <p:txBody>
          <a:bodyPr wrap="squar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t>
            </a:r>
            <a:r>
              <a:rPr lang="en-US" altLang="zh-TW" sz="3200" b="1" dirty="0" smtClean="0">
                <a:latin typeface="Times New Roman" pitchFamily="18" charset="0"/>
                <a:ea typeface="標楷體" pitchFamily="65" charset="-120"/>
                <a:cs typeface="Times New Roman" pitchFamily="18" charset="0"/>
              </a:rPr>
              <a:t>Action</a:t>
            </a:r>
            <a:endParaRPr lang="en-US" altLang="zh-TW" sz="3200" b="1" dirty="0">
              <a:latin typeface="Times New Roman" pitchFamily="18" charset="0"/>
              <a:ea typeface="標楷體" pitchFamily="65" charset="-120"/>
              <a:cs typeface="Times New Roman" pitchFamily="18" charset="0"/>
            </a:endParaRPr>
          </a:p>
        </p:txBody>
      </p:sp>
      <p:sp>
        <p:nvSpPr>
          <p:cNvPr id="2" name="TextBox 1"/>
          <p:cNvSpPr txBox="1"/>
          <p:nvPr/>
        </p:nvSpPr>
        <p:spPr>
          <a:xfrm>
            <a:off x="308964" y="650788"/>
            <a:ext cx="11546881" cy="3013133"/>
          </a:xfrm>
          <a:prstGeom prst="rect">
            <a:avLst/>
          </a:prstGeom>
          <a:noFill/>
        </p:spPr>
        <p:txBody>
          <a:bodyPr wrap="square" rtlCol="0">
            <a:spAutoFit/>
          </a:bodyPr>
          <a:lstStyle/>
          <a:p>
            <a:pPr>
              <a:lnSpc>
                <a:spcPct val="130000"/>
              </a:lnSpc>
            </a:pPr>
            <a:r>
              <a:rPr lang="en-US" sz="2000" b="1" dirty="0" smtClean="0">
                <a:latin typeface="Times New Roman" pitchFamily="18" charset="0"/>
                <a:cs typeface="Times New Roman" pitchFamily="18" charset="0"/>
              </a:rPr>
              <a:t>5.4. </a:t>
            </a:r>
            <a:r>
              <a:rPr lang="en-US" sz="2000" b="1" dirty="0" err="1">
                <a:latin typeface="Times New Roman" pitchFamily="18" charset="0"/>
                <a:cs typeface="Times New Roman" pitchFamily="18" charset="0"/>
              </a:rPr>
              <a:t>Giftbox</a:t>
            </a:r>
            <a:r>
              <a:rPr lang="en-US" sz="2000" b="1" dirty="0">
                <a:latin typeface="Times New Roman" pitchFamily="18" charset="0"/>
                <a:cs typeface="Times New Roman" pitchFamily="18" charset="0"/>
              </a:rPr>
              <a:t> printing shifted </a:t>
            </a:r>
            <a:endParaRPr lang="en-US" sz="2000" b="1" dirty="0" smtClean="0">
              <a:latin typeface="Times New Roman" pitchFamily="18" charset="0"/>
              <a:cs typeface="Times New Roman" pitchFamily="18" charset="0"/>
            </a:endParaRPr>
          </a:p>
          <a:p>
            <a:pPr marL="465138">
              <a:lnSpc>
                <a:spcPct val="130000"/>
              </a:lnSpc>
            </a:pPr>
            <a:r>
              <a:rPr lang="en-US" dirty="0" smtClean="0">
                <a:latin typeface="Times New Roman" pitchFamily="18" charset="0"/>
                <a:cs typeface="Times New Roman" pitchFamily="18" charset="0"/>
              </a:rPr>
              <a:t>5.4.1. SQE inform printing shifted on Box to vendor and request improved report from vendor. Inform to IQC for control incoming material inspection.</a:t>
            </a:r>
          </a:p>
          <a:p>
            <a:pPr marL="574675">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SQE: Van </a:t>
            </a:r>
            <a:r>
              <a:rPr lang="en-US" dirty="0" err="1" smtClean="0">
                <a:solidFill>
                  <a:srgbClr val="0000FF"/>
                </a:solidFill>
                <a:latin typeface="Times New Roman" pitchFamily="18" charset="0"/>
                <a:cs typeface="Times New Roman" pitchFamily="18" charset="0"/>
              </a:rPr>
              <a:t>Khoa</a:t>
            </a:r>
            <a:r>
              <a:rPr lang="en-US" dirty="0" smtClean="0">
                <a:solidFill>
                  <a:srgbClr val="0000FF"/>
                </a:solidFill>
                <a:latin typeface="Times New Roman" pitchFamily="18" charset="0"/>
                <a:cs typeface="Times New Roman" pitchFamily="18" charset="0"/>
              </a:rPr>
              <a:t>,  Due Date : 25 </a:t>
            </a:r>
            <a:r>
              <a:rPr lang="en-US" dirty="0">
                <a:solidFill>
                  <a:srgbClr val="0000FF"/>
                </a:solidFill>
                <a:latin typeface="Times New Roman" pitchFamily="18" charset="0"/>
                <a:cs typeface="Times New Roman" pitchFamily="18" charset="0"/>
              </a:rPr>
              <a:t>Jul </a:t>
            </a:r>
            <a:r>
              <a:rPr lang="en-US" dirty="0" smtClean="0">
                <a:solidFill>
                  <a:srgbClr val="0000FF"/>
                </a:solidFill>
                <a:latin typeface="Times New Roman" pitchFamily="18" charset="0"/>
                <a:cs typeface="Times New Roman" pitchFamily="18" charset="0"/>
              </a:rPr>
              <a:t>2020</a:t>
            </a:r>
            <a:endParaRPr lang="en-US" dirty="0" smtClean="0">
              <a:latin typeface="Times New Roman" pitchFamily="18" charset="0"/>
              <a:cs typeface="Times New Roman" pitchFamily="18" charset="0"/>
            </a:endParaRPr>
          </a:p>
          <a:p>
            <a:pPr marL="465138">
              <a:lnSpc>
                <a:spcPct val="130000"/>
              </a:lnSpc>
            </a:pPr>
            <a:r>
              <a:rPr lang="en-US" dirty="0" smtClean="0">
                <a:latin typeface="Times New Roman" pitchFamily="18" charset="0"/>
                <a:cs typeface="Times New Roman" pitchFamily="18" charset="0"/>
              </a:rPr>
              <a:t>5.4.2. Remind </a:t>
            </a:r>
            <a:r>
              <a:rPr lang="en-US" dirty="0">
                <a:latin typeface="Times New Roman" pitchFamily="18" charset="0"/>
                <a:cs typeface="Times New Roman" pitchFamily="18" charset="0"/>
              </a:rPr>
              <a:t>and </a:t>
            </a:r>
            <a:r>
              <a:rPr lang="en-US" dirty="0" smtClean="0">
                <a:latin typeface="Times New Roman" pitchFamily="18" charset="0"/>
                <a:cs typeface="Times New Roman" pitchFamily="18" charset="0"/>
              </a:rPr>
              <a:t>alarm the </a:t>
            </a:r>
            <a:r>
              <a:rPr lang="en-US" dirty="0">
                <a:latin typeface="Times New Roman" pitchFamily="18" charset="0"/>
                <a:cs typeface="Times New Roman" pitchFamily="18" charset="0"/>
              </a:rPr>
              <a:t>OP online and IPQC </a:t>
            </a:r>
            <a:r>
              <a:rPr lang="en-US" dirty="0" smtClean="0">
                <a:latin typeface="Times New Roman" pitchFamily="18" charset="0"/>
                <a:cs typeface="Times New Roman" pitchFamily="18" charset="0"/>
              </a:rPr>
              <a:t>about the  printing shifted gift-box issue online product.</a:t>
            </a:r>
          </a:p>
          <a:p>
            <a:pPr marL="457200">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PD/IPQC: Wen Yong, Wen </a:t>
            </a:r>
            <a:r>
              <a:rPr lang="en-US" dirty="0" err="1" smtClean="0">
                <a:solidFill>
                  <a:srgbClr val="0000FF"/>
                </a:solidFill>
                <a:latin typeface="Times New Roman" pitchFamily="18" charset="0"/>
                <a:cs typeface="Times New Roman" pitchFamily="18" charset="0"/>
              </a:rPr>
              <a:t>Xiu</a:t>
            </a:r>
            <a:r>
              <a:rPr lang="en-US" dirty="0" smtClean="0">
                <a:solidFill>
                  <a:srgbClr val="0000FF"/>
                </a:solidFill>
                <a:latin typeface="Times New Roman" pitchFamily="18" charset="0"/>
                <a:cs typeface="Times New Roman" pitchFamily="18" charset="0"/>
              </a:rPr>
              <a:t>, Due date: 25 Jul 2020</a:t>
            </a:r>
          </a:p>
          <a:p>
            <a:pPr marL="465138">
              <a:lnSpc>
                <a:spcPct val="130000"/>
              </a:lnSpc>
            </a:pPr>
            <a:r>
              <a:rPr lang="en-US" dirty="0" smtClean="0">
                <a:latin typeface="Times New Roman" pitchFamily="18" charset="0"/>
                <a:cs typeface="Times New Roman" pitchFamily="18" charset="0"/>
              </a:rPr>
              <a:t>5.4.3. Add NG </a:t>
            </a:r>
            <a:r>
              <a:rPr lang="en-US" dirty="0" err="1" smtClean="0">
                <a:latin typeface="Times New Roman" pitchFamily="18" charset="0"/>
                <a:cs typeface="Times New Roman" pitchFamily="18" charset="0"/>
              </a:rPr>
              <a:t>Giftbox</a:t>
            </a:r>
            <a:r>
              <a:rPr lang="en-US" dirty="0" smtClean="0">
                <a:latin typeface="Times New Roman" pitchFamily="18" charset="0"/>
                <a:cs typeface="Times New Roman" pitchFamily="18" charset="0"/>
              </a:rPr>
              <a:t> picture to SOP for OP remind this issue.</a:t>
            </a:r>
            <a:endParaRPr lang="en-US" dirty="0">
              <a:latin typeface="Times New Roman" pitchFamily="18" charset="0"/>
              <a:cs typeface="Times New Roman" pitchFamily="18" charset="0"/>
            </a:endParaRPr>
          </a:p>
          <a:p>
            <a:pPr marL="465138">
              <a:lnSpc>
                <a:spcPct val="130000"/>
              </a:lnSpc>
            </a:pPr>
            <a:r>
              <a:rPr lang="en-US" dirty="0">
                <a:solidFill>
                  <a:srgbClr val="0000FF"/>
                </a:solidFill>
                <a:latin typeface="Times New Roman" pitchFamily="18" charset="0"/>
                <a:cs typeface="Times New Roman" pitchFamily="18" charset="0"/>
              </a:rPr>
              <a:t>	Owner: </a:t>
            </a:r>
            <a:r>
              <a:rPr lang="en-US" dirty="0" smtClean="0">
                <a:solidFill>
                  <a:srgbClr val="0000FF"/>
                </a:solidFill>
                <a:latin typeface="Times New Roman" pitchFamily="18" charset="0"/>
                <a:cs typeface="Times New Roman" pitchFamily="18" charset="0"/>
              </a:rPr>
              <a:t>IE: Wen </a:t>
            </a:r>
            <a:r>
              <a:rPr lang="en-US" dirty="0" err="1" smtClean="0">
                <a:solidFill>
                  <a:srgbClr val="0000FF"/>
                </a:solidFill>
                <a:latin typeface="Times New Roman" pitchFamily="18" charset="0"/>
                <a:cs typeface="Times New Roman" pitchFamily="18" charset="0"/>
              </a:rPr>
              <a:t>Quyen</a:t>
            </a:r>
            <a:r>
              <a:rPr lang="en-US" dirty="0" smtClean="0">
                <a:solidFill>
                  <a:srgbClr val="0000FF"/>
                </a:solidFill>
                <a:latin typeface="Times New Roman" pitchFamily="18" charset="0"/>
                <a:cs typeface="Times New Roman" pitchFamily="18" charset="0"/>
              </a:rPr>
              <a:t>, Due </a:t>
            </a:r>
            <a:r>
              <a:rPr lang="en-US" dirty="0">
                <a:solidFill>
                  <a:srgbClr val="0000FF"/>
                </a:solidFill>
                <a:latin typeface="Times New Roman" pitchFamily="18" charset="0"/>
                <a:cs typeface="Times New Roman" pitchFamily="18" charset="0"/>
              </a:rPr>
              <a:t>date: </a:t>
            </a:r>
            <a:r>
              <a:rPr lang="en-US" dirty="0" smtClean="0">
                <a:solidFill>
                  <a:srgbClr val="0000FF"/>
                </a:solidFill>
                <a:latin typeface="Times New Roman" pitchFamily="18" charset="0"/>
                <a:cs typeface="Times New Roman" pitchFamily="18" charset="0"/>
              </a:rPr>
              <a:t>28 </a:t>
            </a:r>
            <a:r>
              <a:rPr lang="en-US" dirty="0">
                <a:solidFill>
                  <a:srgbClr val="0000FF"/>
                </a:solidFill>
                <a:latin typeface="Times New Roman" pitchFamily="18" charset="0"/>
                <a:cs typeface="Times New Roman" pitchFamily="18" charset="0"/>
              </a:rPr>
              <a:t>Jul </a:t>
            </a:r>
            <a:r>
              <a:rPr lang="en-US" dirty="0" smtClean="0">
                <a:solidFill>
                  <a:srgbClr val="0000FF"/>
                </a:solidFill>
                <a:latin typeface="Times New Roman" pitchFamily="18" charset="0"/>
                <a:cs typeface="Times New Roman" pitchFamily="18" charset="0"/>
              </a:rPr>
              <a:t>2020</a:t>
            </a:r>
            <a:endParaRPr lang="en-US" dirty="0">
              <a:solidFill>
                <a:srgbClr val="0000FF"/>
              </a:solidFill>
              <a:latin typeface="Times New Roman" pitchFamily="18" charset="0"/>
              <a:cs typeface="Times New Roman" pitchFamily="18" charset="0"/>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538017539"/>
              </p:ext>
            </p:extLst>
          </p:nvPr>
        </p:nvGraphicFramePr>
        <p:xfrm>
          <a:off x="3726398" y="4077072"/>
          <a:ext cx="1728192" cy="1458162"/>
        </p:xfrm>
        <a:graphic>
          <a:graphicData uri="http://schemas.openxmlformats.org/presentationml/2006/ole">
            <mc:AlternateContent xmlns:mc="http://schemas.openxmlformats.org/markup-compatibility/2006">
              <mc:Choice xmlns:v="urn:schemas-microsoft-com:vml" Requires="v">
                <p:oleObj spid="_x0000_s8536" name="Acrobat Document" showAsIcon="1" r:id="rId4" imgW="914400" imgH="771480" progId="AcroExch.Document.DC">
                  <p:embed/>
                </p:oleObj>
              </mc:Choice>
              <mc:Fallback>
                <p:oleObj name="Acrobat Document" showAsIcon="1" r:id="rId4" imgW="914400" imgH="771480" progId="AcroExch.Document.DC">
                  <p:embed/>
                  <p:pic>
                    <p:nvPicPr>
                      <p:cNvPr id="0" name=""/>
                      <p:cNvPicPr/>
                      <p:nvPr/>
                    </p:nvPicPr>
                    <p:blipFill>
                      <a:blip r:embed="rId5"/>
                      <a:stretch>
                        <a:fillRect/>
                      </a:stretch>
                    </p:blipFill>
                    <p:spPr>
                      <a:xfrm>
                        <a:off x="3726398" y="4077072"/>
                        <a:ext cx="1728192" cy="1458162"/>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108617777"/>
              </p:ext>
            </p:extLst>
          </p:nvPr>
        </p:nvGraphicFramePr>
        <p:xfrm>
          <a:off x="6599262" y="4234921"/>
          <a:ext cx="1512168" cy="1275892"/>
        </p:xfrm>
        <a:graphic>
          <a:graphicData uri="http://schemas.openxmlformats.org/presentationml/2006/ole">
            <mc:AlternateContent xmlns:mc="http://schemas.openxmlformats.org/markup-compatibility/2006">
              <mc:Choice xmlns:v="urn:schemas-microsoft-com:vml" Requires="v">
                <p:oleObj spid="_x0000_s8537" name="Worksheet" showAsIcon="1" r:id="rId6" imgW="914400" imgH="771480" progId="Excel.Sheet.8">
                  <p:embed/>
                </p:oleObj>
              </mc:Choice>
              <mc:Fallback>
                <p:oleObj name="Worksheet" showAsIcon="1" r:id="rId6" imgW="914400" imgH="771480" progId="Excel.Sheet.8">
                  <p:embed/>
                  <p:pic>
                    <p:nvPicPr>
                      <p:cNvPr id="0" name=""/>
                      <p:cNvPicPr/>
                      <p:nvPr/>
                    </p:nvPicPr>
                    <p:blipFill>
                      <a:blip r:embed="rId7"/>
                      <a:stretch>
                        <a:fillRect/>
                      </a:stretch>
                    </p:blipFill>
                    <p:spPr>
                      <a:xfrm>
                        <a:off x="6599262" y="4234921"/>
                        <a:ext cx="1512168" cy="1275892"/>
                      </a:xfrm>
                      <a:prstGeom prst="rect">
                        <a:avLst/>
                      </a:prstGeom>
                    </p:spPr>
                  </p:pic>
                </p:oleObj>
              </mc:Fallback>
            </mc:AlternateContent>
          </a:graphicData>
        </a:graphic>
      </p:graphicFrame>
    </p:spTree>
    <p:extLst>
      <p:ext uri="{BB962C8B-B14F-4D97-AF65-F5344CB8AC3E}">
        <p14:creationId xmlns:p14="http://schemas.microsoft.com/office/powerpoint/2010/main" val="36808928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19" name="Rectangle 4"/>
          <p:cNvSpPr>
            <a:spLocks noChangeArrowheads="1"/>
          </p:cNvSpPr>
          <p:nvPr/>
        </p:nvSpPr>
        <p:spPr bwMode="auto">
          <a:xfrm>
            <a:off x="2415341" y="35913"/>
            <a:ext cx="6783665" cy="584775"/>
          </a:xfrm>
          <a:prstGeom prst="rect">
            <a:avLst/>
          </a:prstGeom>
          <a:noFill/>
          <a:ln w="9525">
            <a:noFill/>
            <a:miter lim="800000"/>
            <a:headEnd/>
            <a:tailEnd/>
          </a:ln>
        </p:spPr>
        <p:txBody>
          <a:bodyPr wrap="squar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5</a:t>
            </a:r>
            <a:r>
              <a:rPr kumimoji="0" lang="en-US" altLang="zh-TW" sz="3200" b="1" dirty="0">
                <a:latin typeface="Times New Roman" pitchFamily="18" charset="0"/>
                <a:ea typeface="標楷體" pitchFamily="65" charset="-120"/>
                <a:cs typeface="Times New Roman" pitchFamily="18" charset="0"/>
              </a:rPr>
              <a:t>. Corrective </a:t>
            </a:r>
            <a:r>
              <a:rPr lang="en-US" altLang="zh-TW" sz="3200" b="1" dirty="0" smtClean="0">
                <a:latin typeface="Times New Roman" pitchFamily="18" charset="0"/>
                <a:ea typeface="標楷體" pitchFamily="65" charset="-120"/>
                <a:cs typeface="Times New Roman" pitchFamily="18" charset="0"/>
              </a:rPr>
              <a:t>Action</a:t>
            </a:r>
            <a:endParaRPr kumimoji="0" lang="en-US" altLang="zh-TW" sz="3200" b="1" dirty="0">
              <a:latin typeface="Times New Roman" pitchFamily="18" charset="0"/>
              <a:ea typeface="標楷體" pitchFamily="65" charset="-120"/>
              <a:cs typeface="Times New Roman" pitchFamily="18" charset="0"/>
            </a:endParaRPr>
          </a:p>
        </p:txBody>
      </p:sp>
      <p:sp>
        <p:nvSpPr>
          <p:cNvPr id="2" name="TextBox 1"/>
          <p:cNvSpPr txBox="1"/>
          <p:nvPr/>
        </p:nvSpPr>
        <p:spPr>
          <a:xfrm>
            <a:off x="406574" y="708119"/>
            <a:ext cx="10801200" cy="2292935"/>
          </a:xfrm>
          <a:prstGeom prst="rect">
            <a:avLst/>
          </a:prstGeom>
          <a:noFill/>
        </p:spPr>
        <p:txBody>
          <a:bodyPr wrap="square" rtlCol="0">
            <a:spAutoFit/>
          </a:bodyPr>
          <a:lstStyle/>
          <a:p>
            <a:pPr>
              <a:lnSpc>
                <a:spcPct val="130000"/>
              </a:lnSpc>
            </a:pPr>
            <a:r>
              <a:rPr lang="en-US" sz="2000" b="1" dirty="0" smtClean="0">
                <a:latin typeface="Times New Roman" pitchFamily="18" charset="0"/>
                <a:cs typeface="Times New Roman" pitchFamily="18" charset="0"/>
              </a:rPr>
              <a:t>5.5. </a:t>
            </a:r>
            <a:r>
              <a:rPr lang="en-US" sz="2000" b="1" dirty="0">
                <a:latin typeface="Times New Roman" pitchFamily="18" charset="0"/>
                <a:cs typeface="Times New Roman" pitchFamily="18" charset="0"/>
              </a:rPr>
              <a:t>Carton </a:t>
            </a:r>
            <a:r>
              <a:rPr lang="en-US" sz="2000" b="1" dirty="0" smtClean="0">
                <a:latin typeface="Times New Roman" pitchFamily="18" charset="0"/>
                <a:cs typeface="Times New Roman" pitchFamily="18" charset="0"/>
              </a:rPr>
              <a:t>contamination</a:t>
            </a:r>
          </a:p>
          <a:p>
            <a:pPr marL="973138" indent="-508000">
              <a:lnSpc>
                <a:spcPct val="130000"/>
              </a:lnSpc>
            </a:pPr>
            <a:r>
              <a:rPr lang="en-US" dirty="0" smtClean="0">
                <a:latin typeface="Times New Roman" pitchFamily="18" charset="0"/>
                <a:cs typeface="Times New Roman" pitchFamily="18" charset="0"/>
              </a:rPr>
              <a:t>5.5.1. Add NG picture to SOP pack CTN station and pack pallet station, remind all OP to know and reject any Carton dirty cosmetic issue.</a:t>
            </a:r>
          </a:p>
          <a:p>
            <a:pPr marL="465138">
              <a:lnSpc>
                <a:spcPct val="130000"/>
              </a:lnSpc>
            </a:pPr>
            <a:r>
              <a:rPr lang="en-US" dirty="0" smtClean="0">
                <a:solidFill>
                  <a:srgbClr val="0000FF"/>
                </a:solidFill>
                <a:latin typeface="Times New Roman" pitchFamily="18" charset="0"/>
                <a:cs typeface="Times New Roman" pitchFamily="18" charset="0"/>
              </a:rPr>
              <a:t>	Owner</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IE: Wen </a:t>
            </a:r>
            <a:r>
              <a:rPr lang="en-US" dirty="0" err="1" smtClean="0">
                <a:solidFill>
                  <a:srgbClr val="0000FF"/>
                </a:solidFill>
                <a:latin typeface="Times New Roman" pitchFamily="18" charset="0"/>
                <a:cs typeface="Times New Roman" pitchFamily="18" charset="0"/>
              </a:rPr>
              <a:t>Quyen</a:t>
            </a:r>
            <a:r>
              <a:rPr lang="en-US" dirty="0" smtClean="0">
                <a:solidFill>
                  <a:srgbClr val="0000FF"/>
                </a:solidFill>
                <a:latin typeface="Times New Roman" pitchFamily="18" charset="0"/>
                <a:cs typeface="Times New Roman" pitchFamily="18" charset="0"/>
              </a:rPr>
              <a:t> Done: 28 </a:t>
            </a:r>
            <a:r>
              <a:rPr lang="en-US" dirty="0">
                <a:solidFill>
                  <a:srgbClr val="0000FF"/>
                </a:solidFill>
                <a:latin typeface="Times New Roman" pitchFamily="18" charset="0"/>
                <a:cs typeface="Times New Roman" pitchFamily="18" charset="0"/>
              </a:rPr>
              <a:t>Jul </a:t>
            </a:r>
            <a:r>
              <a:rPr lang="en-US" dirty="0" smtClean="0">
                <a:solidFill>
                  <a:srgbClr val="0000FF"/>
                </a:solidFill>
                <a:latin typeface="Times New Roman" pitchFamily="18" charset="0"/>
                <a:cs typeface="Times New Roman" pitchFamily="18" charset="0"/>
              </a:rPr>
              <a:t>2020</a:t>
            </a:r>
            <a:endParaRPr lang="en-US" dirty="0" smtClean="0">
              <a:latin typeface="Times New Roman" pitchFamily="18" charset="0"/>
              <a:cs typeface="Times New Roman" pitchFamily="18" charset="0"/>
            </a:endParaRPr>
          </a:p>
          <a:p>
            <a:pPr marL="914400" indent="-449263">
              <a:lnSpc>
                <a:spcPct val="130000"/>
              </a:lnSpc>
            </a:pPr>
            <a:r>
              <a:rPr lang="en-US" dirty="0" smtClean="0">
                <a:latin typeface="Times New Roman" pitchFamily="18" charset="0"/>
                <a:cs typeface="Times New Roman" pitchFamily="18" charset="0"/>
              </a:rPr>
              <a:t>5.5.2. Remind IPQC to </a:t>
            </a:r>
            <a:r>
              <a:rPr lang="en-US" dirty="0">
                <a:latin typeface="Times New Roman" pitchFamily="18" charset="0"/>
                <a:cs typeface="Times New Roman" pitchFamily="18" charset="0"/>
              </a:rPr>
              <a:t>know and reject any Carton dirty cosmetic </a:t>
            </a:r>
            <a:r>
              <a:rPr lang="en-US" dirty="0" smtClean="0">
                <a:latin typeface="Times New Roman" pitchFamily="18" charset="0"/>
                <a:cs typeface="Times New Roman" pitchFamily="18" charset="0"/>
              </a:rPr>
              <a:t>issue when audit online.</a:t>
            </a:r>
            <a:endParaRPr lang="en-US" dirty="0">
              <a:latin typeface="Times New Roman" pitchFamily="18" charset="0"/>
              <a:cs typeface="Times New Roman" pitchFamily="18" charset="0"/>
            </a:endParaRPr>
          </a:p>
          <a:p>
            <a:pPr marL="914400" indent="-449263">
              <a:lnSpc>
                <a:spcPct val="130000"/>
              </a:lnSpc>
            </a:pPr>
            <a:r>
              <a:rPr lang="en-US" dirty="0">
                <a:latin typeface="Times New Roman" pitchFamily="18" charset="0"/>
                <a:cs typeface="Times New Roman" pitchFamily="18" charset="0"/>
              </a:rPr>
              <a:t>	</a:t>
            </a:r>
            <a:r>
              <a:rPr lang="en-US" dirty="0">
                <a:solidFill>
                  <a:srgbClr val="0000FF"/>
                </a:solidFill>
                <a:latin typeface="Times New Roman" pitchFamily="18" charset="0"/>
                <a:cs typeface="Times New Roman" pitchFamily="18" charset="0"/>
              </a:rPr>
              <a:t>Owner: PQE: </a:t>
            </a:r>
            <a:r>
              <a:rPr lang="en-US" dirty="0" err="1">
                <a:solidFill>
                  <a:srgbClr val="0000FF"/>
                </a:solidFill>
                <a:latin typeface="Times New Roman" pitchFamily="18" charset="0"/>
                <a:cs typeface="Times New Roman" pitchFamily="18" charset="0"/>
              </a:rPr>
              <a:t>Heng</a:t>
            </a:r>
            <a:r>
              <a:rPr lang="en-US" dirty="0">
                <a:solidFill>
                  <a:srgbClr val="0000FF"/>
                </a:solidFill>
                <a:latin typeface="Times New Roman" pitchFamily="18" charset="0"/>
                <a:cs typeface="Times New Roman" pitchFamily="18" charset="0"/>
              </a:rPr>
              <a:t> </a:t>
            </a:r>
            <a:r>
              <a:rPr lang="en-US" dirty="0" err="1">
                <a:solidFill>
                  <a:srgbClr val="0000FF"/>
                </a:solidFill>
                <a:latin typeface="Times New Roman" pitchFamily="18" charset="0"/>
                <a:cs typeface="Times New Roman" pitchFamily="18" charset="0"/>
              </a:rPr>
              <a:t>Ruan</a:t>
            </a:r>
            <a:r>
              <a:rPr lang="en-US" dirty="0">
                <a:solidFill>
                  <a:srgbClr val="0000FF"/>
                </a:solidFill>
                <a:latin typeface="Times New Roman" pitchFamily="18" charset="0"/>
                <a:cs typeface="Times New Roman" pitchFamily="18" charset="0"/>
              </a:rPr>
              <a:t> </a:t>
            </a:r>
            <a:r>
              <a:rPr lang="en-US" dirty="0" smtClean="0">
                <a:solidFill>
                  <a:srgbClr val="0000FF"/>
                </a:solidFill>
                <a:latin typeface="Times New Roman" pitchFamily="18" charset="0"/>
                <a:cs typeface="Times New Roman" pitchFamily="18" charset="0"/>
              </a:rPr>
              <a:t>Done: </a:t>
            </a:r>
            <a:r>
              <a:rPr lang="en-US" dirty="0">
                <a:solidFill>
                  <a:srgbClr val="0000FF"/>
                </a:solidFill>
                <a:latin typeface="Times New Roman" pitchFamily="18" charset="0"/>
                <a:cs typeface="Times New Roman" pitchFamily="18" charset="0"/>
              </a:rPr>
              <a:t>28 Jul 2020</a:t>
            </a:r>
          </a:p>
        </p:txBody>
      </p:sp>
      <p:graphicFrame>
        <p:nvGraphicFramePr>
          <p:cNvPr id="3" name="Object 2"/>
          <p:cNvGraphicFramePr>
            <a:graphicFrameLocks noChangeAspect="1"/>
          </p:cNvGraphicFramePr>
          <p:nvPr>
            <p:extLst>
              <p:ext uri="{D42A27DB-BD31-4B8C-83A1-F6EECF244321}">
                <p14:modId xmlns:p14="http://schemas.microsoft.com/office/powerpoint/2010/main" val="2591111586"/>
              </p:ext>
            </p:extLst>
          </p:nvPr>
        </p:nvGraphicFramePr>
        <p:xfrm>
          <a:off x="5655701" y="3406632"/>
          <a:ext cx="2164056" cy="1825922"/>
        </p:xfrm>
        <a:graphic>
          <a:graphicData uri="http://schemas.openxmlformats.org/presentationml/2006/ole">
            <mc:AlternateContent xmlns:mc="http://schemas.openxmlformats.org/markup-compatibility/2006">
              <mc:Choice xmlns:v="urn:schemas-microsoft-com:vml" Requires="v">
                <p:oleObj spid="_x0000_s15468" name="Acrobat Document" showAsIcon="1" r:id="rId4" imgW="914400" imgH="771480" progId="AcroExch.Document.DC">
                  <p:embed/>
                </p:oleObj>
              </mc:Choice>
              <mc:Fallback>
                <p:oleObj name="Acrobat Document" showAsIcon="1" r:id="rId4" imgW="914400" imgH="771480" progId="AcroExch.Document.DC">
                  <p:embed/>
                  <p:pic>
                    <p:nvPicPr>
                      <p:cNvPr id="0" name=""/>
                      <p:cNvPicPr/>
                      <p:nvPr/>
                    </p:nvPicPr>
                    <p:blipFill>
                      <a:blip r:embed="rId5"/>
                      <a:stretch>
                        <a:fillRect/>
                      </a:stretch>
                    </p:blipFill>
                    <p:spPr>
                      <a:xfrm>
                        <a:off x="5655701" y="3406632"/>
                        <a:ext cx="2164056" cy="1825922"/>
                      </a:xfrm>
                      <a:prstGeom prst="rect">
                        <a:avLst/>
                      </a:prstGeom>
                    </p:spPr>
                  </p:pic>
                </p:oleObj>
              </mc:Fallback>
            </mc:AlternateContent>
          </a:graphicData>
        </a:graphic>
      </p:graphicFrame>
    </p:spTree>
    <p:extLst>
      <p:ext uri="{BB962C8B-B14F-4D97-AF65-F5344CB8AC3E}">
        <p14:creationId xmlns:p14="http://schemas.microsoft.com/office/powerpoint/2010/main" val="22377684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00082" cy="369332"/>
          </a:xfrm>
          <a:prstGeom prst="rect">
            <a:avLst/>
          </a:prstGeom>
          <a:noFill/>
        </p:spPr>
        <p:txBody>
          <a:bodyPr wrap="none" rtlCol="0">
            <a:spAutoFit/>
          </a:bodyPr>
          <a:lstStyle/>
          <a:p>
            <a:r>
              <a:rPr lang="en-US" altLang="zh-TW" dirty="0">
                <a:solidFill>
                  <a:prstClr val="white">
                    <a:lumMod val="65000"/>
                  </a:prstClr>
                </a:solidFill>
                <a:latin typeface="Times New Roman" pitchFamily="18" charset="0"/>
                <a:ea typeface="微軟正黑體" panose="020B0604030504040204" pitchFamily="34" charset="-120"/>
                <a:cs typeface="Times New Roman" pitchFamily="18" charset="0"/>
              </a:rPr>
              <a:t>1</a:t>
            </a:r>
            <a:endParaRPr lang="zh-TW" altLang="en-US" dirty="0">
              <a:solidFill>
                <a:prstClr val="white">
                  <a:lumMod val="65000"/>
                </a:prstClr>
              </a:solidFill>
              <a:latin typeface="Times New Roman" pitchFamily="18" charset="0"/>
              <a:ea typeface="微軟正黑體" panose="020B0604030504040204" pitchFamily="34" charset="-120"/>
              <a:cs typeface="Times New Roman" pitchFamily="18" charset="0"/>
            </a:endParaRPr>
          </a:p>
        </p:txBody>
      </p:sp>
      <p:sp>
        <p:nvSpPr>
          <p:cNvPr id="3" name="Rectangle 4"/>
          <p:cNvSpPr>
            <a:spLocks noChangeArrowheads="1"/>
          </p:cNvSpPr>
          <p:nvPr/>
        </p:nvSpPr>
        <p:spPr bwMode="auto">
          <a:xfrm>
            <a:off x="2998862" y="5953"/>
            <a:ext cx="5768975" cy="584200"/>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Times New Roman" pitchFamily="18" charset="0"/>
                <a:ea typeface="標楷體" pitchFamily="65" charset="-120"/>
                <a:cs typeface="Times New Roman" pitchFamily="18" charset="0"/>
              </a:rPr>
              <a:t>D</a:t>
            </a:r>
            <a:r>
              <a:rPr kumimoji="0" lang="en-US" altLang="zh-CN" sz="3200" b="1" dirty="0">
                <a:latin typeface="Times New Roman" pitchFamily="18" charset="0"/>
                <a:ea typeface="標楷體" pitchFamily="65" charset="-120"/>
                <a:cs typeface="Times New Roman" pitchFamily="18" charset="0"/>
              </a:rPr>
              <a:t>6</a:t>
            </a:r>
            <a:r>
              <a:rPr kumimoji="0" lang="en-US" altLang="zh-TW" sz="3200" b="1" dirty="0">
                <a:latin typeface="Times New Roman" pitchFamily="18" charset="0"/>
                <a:ea typeface="標楷體" pitchFamily="65" charset="-120"/>
                <a:cs typeface="Times New Roman" pitchFamily="18" charset="0"/>
              </a:rPr>
              <a:t>. Verification of effectiveness</a:t>
            </a:r>
          </a:p>
        </p:txBody>
      </p:sp>
      <p:sp>
        <p:nvSpPr>
          <p:cNvPr id="4" name="TextBox 3"/>
          <p:cNvSpPr txBox="1"/>
          <p:nvPr/>
        </p:nvSpPr>
        <p:spPr>
          <a:xfrm>
            <a:off x="550590" y="848154"/>
            <a:ext cx="9361040" cy="2246769"/>
          </a:xfrm>
          <a:prstGeom prst="rect">
            <a:avLst/>
          </a:prstGeom>
          <a:noFill/>
        </p:spPr>
        <p:txBody>
          <a:bodyPr wrap="square" rtlCol="0">
            <a:spAutoFit/>
          </a:bodyPr>
          <a:lstStyle/>
          <a:p>
            <a:pPr marL="465138" indent="-465138"/>
            <a:r>
              <a:rPr lang="en-US" altLang="zh-TW" sz="2000" kern="0" dirty="0" smtClean="0">
                <a:latin typeface="Times New Roman" pitchFamily="18" charset="0"/>
                <a:cs typeface="Times New Roman" pitchFamily="18" charset="0"/>
              </a:rPr>
              <a:t>6.1. Quality alert and SOP were already updated in inspection requirement and hang on production line, IPQC keep audit and verifying  the implementation on production line.</a:t>
            </a:r>
          </a:p>
          <a:p>
            <a:pPr marL="465138" indent="-465138"/>
            <a:endParaRPr lang="en-US" altLang="zh-TW" sz="2000" kern="0" dirty="0" smtClean="0">
              <a:latin typeface="Times New Roman" pitchFamily="18" charset="0"/>
              <a:cs typeface="Times New Roman" pitchFamily="18" charset="0"/>
            </a:endParaRPr>
          </a:p>
          <a:p>
            <a:pPr marL="465138" indent="-465138"/>
            <a:r>
              <a:rPr lang="en-US" altLang="zh-TW" sz="2000" kern="0" dirty="0" smtClean="0">
                <a:latin typeface="Times New Roman" pitchFamily="18" charset="0"/>
                <a:cs typeface="Times New Roman" pitchFamily="18" charset="0"/>
              </a:rPr>
              <a:t>6.2. Operators were reminded and trained to know this issue for more pay attention to their job, compulsory follow standard operation procedure.</a:t>
            </a:r>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pic>
        <p:nvPicPr>
          <p:cNvPr id="5" name="Picture 4"/>
          <p:cNvPicPr>
            <a:picLocks noChangeAspect="1"/>
          </p:cNvPicPr>
          <p:nvPr/>
        </p:nvPicPr>
        <p:blipFill>
          <a:blip r:embed="rId4"/>
          <a:stretch>
            <a:fillRect/>
          </a:stretch>
        </p:blipFill>
        <p:spPr>
          <a:xfrm>
            <a:off x="2278782" y="3212976"/>
            <a:ext cx="4536504" cy="2917755"/>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1905083304"/>
              </p:ext>
            </p:extLst>
          </p:nvPr>
        </p:nvGraphicFramePr>
        <p:xfrm>
          <a:off x="7967414" y="3645024"/>
          <a:ext cx="1800200" cy="1518919"/>
        </p:xfrm>
        <a:graphic>
          <a:graphicData uri="http://schemas.openxmlformats.org/presentationml/2006/ole">
            <mc:AlternateContent xmlns:mc="http://schemas.openxmlformats.org/markup-compatibility/2006">
              <mc:Choice xmlns:v="urn:schemas-microsoft-com:vml" Requires="v">
                <p:oleObj spid="_x0000_s16491" name="Acrobat Document" showAsIcon="1" r:id="rId5" imgW="914400" imgH="771480" progId="AcroExch.Document.DC">
                  <p:embed/>
                </p:oleObj>
              </mc:Choice>
              <mc:Fallback>
                <p:oleObj name="Acrobat Document" showAsIcon="1" r:id="rId5" imgW="914400" imgH="771480" progId="AcroExch.Document.DC">
                  <p:embed/>
                  <p:pic>
                    <p:nvPicPr>
                      <p:cNvPr id="5" name="Object 4"/>
                      <p:cNvPicPr/>
                      <p:nvPr/>
                    </p:nvPicPr>
                    <p:blipFill>
                      <a:blip r:embed="rId6"/>
                      <a:stretch>
                        <a:fillRect/>
                      </a:stretch>
                    </p:blipFill>
                    <p:spPr>
                      <a:xfrm>
                        <a:off x="7967414" y="3645024"/>
                        <a:ext cx="1800200" cy="1518919"/>
                      </a:xfrm>
                      <a:prstGeom prst="rect">
                        <a:avLst/>
                      </a:prstGeom>
                    </p:spPr>
                  </p:pic>
                </p:oleObj>
              </mc:Fallback>
            </mc:AlternateContent>
          </a:graphicData>
        </a:graphic>
      </p:graphicFrame>
    </p:spTree>
    <p:extLst>
      <p:ext uri="{BB962C8B-B14F-4D97-AF65-F5344CB8AC3E}">
        <p14:creationId xmlns:p14="http://schemas.microsoft.com/office/powerpoint/2010/main" val="17800016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11645153" y="6427694"/>
            <a:ext cx="317716" cy="369332"/>
          </a:xfrm>
          <a:prstGeom prst="rect">
            <a:avLst/>
          </a:prstGeom>
          <a:noFill/>
        </p:spPr>
        <p:txBody>
          <a:bodyPr wrap="none" rtlCol="0">
            <a:spAutoFit/>
          </a:bodyPr>
          <a:lstStyle/>
          <a:p>
            <a:r>
              <a:rPr lang="en-US" altLang="zh-TW" dirty="0">
                <a:solidFill>
                  <a:prstClr val="white">
                    <a:lumMod val="65000"/>
                  </a:prstClr>
                </a:solidFill>
                <a:latin typeface="微軟正黑體" panose="020B0604030504040204" pitchFamily="34" charset="-120"/>
                <a:ea typeface="微軟正黑體" panose="020B0604030504040204" pitchFamily="34" charset="-120"/>
              </a:rPr>
              <a:t>1</a:t>
            </a:r>
            <a:endParaRPr lang="zh-TW" altLang="en-US" dirty="0">
              <a:solidFill>
                <a:prstClr val="white">
                  <a:lumMod val="65000"/>
                </a:prstClr>
              </a:solidFill>
              <a:latin typeface="微軟正黑體" panose="020B0604030504040204" pitchFamily="34" charset="-120"/>
              <a:ea typeface="微軟正黑體" panose="020B0604030504040204" pitchFamily="34" charset="-120"/>
            </a:endParaRPr>
          </a:p>
        </p:txBody>
      </p:sp>
      <p:sp>
        <p:nvSpPr>
          <p:cNvPr id="3" name="Rectangle 4"/>
          <p:cNvSpPr>
            <a:spLocks noChangeArrowheads="1"/>
          </p:cNvSpPr>
          <p:nvPr/>
        </p:nvSpPr>
        <p:spPr bwMode="auto">
          <a:xfrm>
            <a:off x="3790950" y="36488"/>
            <a:ext cx="4095750" cy="584200"/>
          </a:xfrm>
          <a:prstGeom prst="rect">
            <a:avLst/>
          </a:prstGeom>
          <a:noFill/>
          <a:ln w="9525">
            <a:noFill/>
            <a:miter lim="800000"/>
            <a:headEnd/>
            <a:tailEnd/>
          </a:ln>
        </p:spPr>
        <p:txBody>
          <a:bodyPr wrap="none">
            <a:spAutoFit/>
          </a:bodyPr>
          <a:lstStyle/>
          <a:p>
            <a:pPr algn="ctr">
              <a:spcBef>
                <a:spcPct val="50000"/>
              </a:spcBef>
            </a:pPr>
            <a:r>
              <a:rPr kumimoji="0" lang="en-US" altLang="zh-TW" sz="3200" b="1" dirty="0">
                <a:latin typeface="Calibri" pitchFamily="34" charset="0"/>
                <a:ea typeface="標楷體" pitchFamily="65" charset="-120"/>
              </a:rPr>
              <a:t>D</a:t>
            </a:r>
            <a:r>
              <a:rPr kumimoji="0" lang="en-US" altLang="zh-CN" sz="3200" b="1" dirty="0">
                <a:latin typeface="Calibri" pitchFamily="34" charset="0"/>
                <a:ea typeface="標楷體" pitchFamily="65" charset="-120"/>
              </a:rPr>
              <a:t>7</a:t>
            </a:r>
            <a:r>
              <a:rPr kumimoji="0" lang="en-US" altLang="zh-TW" sz="3200" b="1" dirty="0">
                <a:latin typeface="Calibri" pitchFamily="34" charset="0"/>
                <a:ea typeface="標楷體" pitchFamily="65" charset="-120"/>
              </a:rPr>
              <a:t>. Prevent recurrence</a:t>
            </a:r>
          </a:p>
        </p:txBody>
      </p:sp>
      <p:sp>
        <p:nvSpPr>
          <p:cNvPr id="2" name="Rectangle 1"/>
          <p:cNvSpPr/>
          <p:nvPr/>
        </p:nvSpPr>
        <p:spPr>
          <a:xfrm>
            <a:off x="766614" y="980728"/>
            <a:ext cx="10878539" cy="2585323"/>
          </a:xfrm>
          <a:prstGeom prst="rect">
            <a:avLst/>
          </a:prstGeom>
        </p:spPr>
        <p:txBody>
          <a:bodyPr wrap="square">
            <a:spAutoFit/>
          </a:bodyPr>
          <a:lstStyle/>
          <a:p>
            <a:r>
              <a:rPr lang="en-US" dirty="0"/>
              <a:t>7.1. Line leader remind all operators before production and monitor their operating daily.</a:t>
            </a:r>
          </a:p>
          <a:p>
            <a:pPr marL="515938"/>
            <a:r>
              <a:rPr lang="en-US" dirty="0" smtClean="0">
                <a:solidFill>
                  <a:srgbClr val="0000FF"/>
                </a:solidFill>
              </a:rPr>
              <a:t>Owner</a:t>
            </a:r>
            <a:r>
              <a:rPr lang="en-US" dirty="0">
                <a:solidFill>
                  <a:srgbClr val="0000FF"/>
                </a:solidFill>
              </a:rPr>
              <a:t>: </a:t>
            </a:r>
            <a:r>
              <a:rPr lang="en-US" dirty="0" smtClean="0">
                <a:solidFill>
                  <a:srgbClr val="0000FF"/>
                </a:solidFill>
              </a:rPr>
              <a:t>PD: Wen Yong Done : 25 Jul 2020</a:t>
            </a:r>
          </a:p>
          <a:p>
            <a:endParaRPr lang="en-US" dirty="0" smtClean="0"/>
          </a:p>
          <a:p>
            <a:r>
              <a:rPr lang="en-US" dirty="0" smtClean="0"/>
              <a:t>7.2. </a:t>
            </a:r>
            <a:r>
              <a:rPr lang="en-US" dirty="0"/>
              <a:t>IPQC will random sample check after VI and pack box station to recheck product and package status.</a:t>
            </a:r>
            <a:endParaRPr lang="en-US" dirty="0" smtClean="0"/>
          </a:p>
          <a:p>
            <a:pPr marL="457200"/>
            <a:r>
              <a:rPr lang="en-US" dirty="0" smtClean="0"/>
              <a:t> </a:t>
            </a:r>
            <a:r>
              <a:rPr lang="en-US" dirty="0" smtClean="0">
                <a:solidFill>
                  <a:srgbClr val="0000FF"/>
                </a:solidFill>
                <a:latin typeface="Calibri" panose="020F0502020204030204" pitchFamily="34" charset="0"/>
                <a:cs typeface="Calibri" panose="020F0502020204030204" pitchFamily="34" charset="0"/>
              </a:rPr>
              <a:t>Owner</a:t>
            </a:r>
            <a:r>
              <a:rPr lang="en-US" dirty="0">
                <a:solidFill>
                  <a:srgbClr val="0000FF"/>
                </a:solidFill>
                <a:latin typeface="Calibri" panose="020F0502020204030204" pitchFamily="34" charset="0"/>
                <a:cs typeface="Calibri" panose="020F0502020204030204" pitchFamily="34" charset="0"/>
              </a:rPr>
              <a:t>: </a:t>
            </a:r>
            <a:r>
              <a:rPr lang="en-US" dirty="0" smtClean="0">
                <a:solidFill>
                  <a:srgbClr val="0000FF"/>
                </a:solidFill>
                <a:latin typeface="Calibri" panose="020F0502020204030204" pitchFamily="34" charset="0"/>
                <a:cs typeface="Calibri" panose="020F0502020204030204" pitchFamily="34" charset="0"/>
              </a:rPr>
              <a:t>PQE: </a:t>
            </a:r>
            <a:r>
              <a:rPr lang="en-US" dirty="0" err="1" smtClean="0">
                <a:solidFill>
                  <a:srgbClr val="0000FF"/>
                </a:solidFill>
                <a:latin typeface="Calibri" panose="020F0502020204030204" pitchFamily="34" charset="0"/>
                <a:cs typeface="Calibri" panose="020F0502020204030204" pitchFamily="34" charset="0"/>
              </a:rPr>
              <a:t>Heng</a:t>
            </a:r>
            <a:r>
              <a:rPr lang="en-US" dirty="0" smtClean="0">
                <a:solidFill>
                  <a:srgbClr val="0000FF"/>
                </a:solidFill>
                <a:latin typeface="Calibri" panose="020F0502020204030204" pitchFamily="34" charset="0"/>
                <a:cs typeface="Calibri" panose="020F0502020204030204" pitchFamily="34" charset="0"/>
              </a:rPr>
              <a:t> </a:t>
            </a:r>
            <a:r>
              <a:rPr lang="en-US" dirty="0" err="1" smtClean="0">
                <a:solidFill>
                  <a:srgbClr val="0000FF"/>
                </a:solidFill>
                <a:latin typeface="Calibri" panose="020F0502020204030204" pitchFamily="34" charset="0"/>
                <a:cs typeface="Calibri" panose="020F0502020204030204" pitchFamily="34" charset="0"/>
              </a:rPr>
              <a:t>Ruan</a:t>
            </a:r>
            <a:r>
              <a:rPr lang="en-US" dirty="0" smtClean="0">
                <a:solidFill>
                  <a:srgbClr val="0000FF"/>
                </a:solidFill>
                <a:latin typeface="Calibri" panose="020F0502020204030204" pitchFamily="34" charset="0"/>
                <a:cs typeface="Calibri" panose="020F0502020204030204" pitchFamily="34" charset="0"/>
              </a:rPr>
              <a:t> Done: 25 Jul 2020</a:t>
            </a:r>
          </a:p>
          <a:p>
            <a:endParaRPr lang="en-US" dirty="0">
              <a:solidFill>
                <a:srgbClr val="0000FF"/>
              </a:solidFill>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7.3. RD/PM team work with customer to finalize cosmetic </a:t>
            </a:r>
            <a:r>
              <a:rPr lang="en-US" dirty="0" smtClean="0">
                <a:latin typeface="Calibri" panose="020F0502020204030204" pitchFamily="34" charset="0"/>
                <a:cs typeface="Calibri" panose="020F0502020204030204" pitchFamily="34" charset="0"/>
              </a:rPr>
              <a:t>UHD criteria spec (especially </a:t>
            </a:r>
            <a:r>
              <a:rPr lang="en-US" dirty="0">
                <a:latin typeface="Calibri" panose="020F0502020204030204" pitchFamily="34" charset="0"/>
                <a:cs typeface="Calibri" panose="020F0502020204030204" pitchFamily="34" charset="0"/>
              </a:rPr>
              <a:t>for </a:t>
            </a:r>
            <a:r>
              <a:rPr lang="en-US" dirty="0" smtClean="0">
                <a:latin typeface="Calibri" panose="020F0502020204030204" pitchFamily="34" charset="0"/>
                <a:cs typeface="Calibri" panose="020F0502020204030204" pitchFamily="34" charset="0"/>
              </a:rPr>
              <a:t>acceptable level and Angle degree ). </a:t>
            </a:r>
            <a:endParaRPr lang="en-US" dirty="0">
              <a:latin typeface="Calibri" panose="020F0502020204030204" pitchFamily="34" charset="0"/>
              <a:cs typeface="Calibri" panose="020F0502020204030204" pitchFamily="34" charset="0"/>
            </a:endParaRPr>
          </a:p>
          <a:p>
            <a:pPr marL="457200"/>
            <a:r>
              <a:rPr lang="en-US" dirty="0" err="1" smtClean="0">
                <a:solidFill>
                  <a:srgbClr val="0000FF"/>
                </a:solidFill>
                <a:latin typeface="Calibri" panose="020F0502020204030204" pitchFamily="34" charset="0"/>
                <a:cs typeface="Calibri" panose="020F0502020204030204" pitchFamily="34" charset="0"/>
              </a:rPr>
              <a:t>Owner:PM-Henry</a:t>
            </a:r>
            <a:r>
              <a:rPr lang="en-US" dirty="0" smtClean="0">
                <a:solidFill>
                  <a:srgbClr val="0000FF"/>
                </a:solidFill>
                <a:latin typeface="Calibri" panose="020F0502020204030204" pitchFamily="34" charset="0"/>
                <a:cs typeface="Calibri" panose="020F0502020204030204" pitchFamily="34" charset="0"/>
              </a:rPr>
              <a:t> </a:t>
            </a:r>
            <a:r>
              <a:rPr lang="en-US" dirty="0" err="1">
                <a:solidFill>
                  <a:srgbClr val="0000FF"/>
                </a:solidFill>
                <a:latin typeface="Calibri" panose="020F0502020204030204" pitchFamily="34" charset="0"/>
                <a:cs typeface="Calibri" panose="020F0502020204030204" pitchFamily="34" charset="0"/>
              </a:rPr>
              <a:t>Chiou</a:t>
            </a:r>
            <a:r>
              <a:rPr lang="en-US" dirty="0">
                <a:solidFill>
                  <a:srgbClr val="0000FF"/>
                </a:solidFill>
                <a:latin typeface="Calibri" panose="020F0502020204030204" pitchFamily="34" charset="0"/>
                <a:cs typeface="Calibri" panose="020F0502020204030204" pitchFamily="34" charset="0"/>
              </a:rPr>
              <a:t> –due date- 15 Aug 2020</a:t>
            </a:r>
          </a:p>
        </p:txBody>
      </p:sp>
    </p:spTree>
    <p:extLst>
      <p:ext uri="{BB962C8B-B14F-4D97-AF65-F5344CB8AC3E}">
        <p14:creationId xmlns:p14="http://schemas.microsoft.com/office/powerpoint/2010/main" val="9090560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11329</TotalTime>
  <Words>1794</Words>
  <Application>Microsoft Office PowerPoint</Application>
  <PresentationFormat>Custom</PresentationFormat>
  <Paragraphs>184</Paragraphs>
  <Slides>21</Slides>
  <Notes>21</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3</vt:i4>
      </vt:variant>
      <vt:variant>
        <vt:lpstr>Slide Titles</vt:lpstr>
      </vt:variant>
      <vt:variant>
        <vt:i4>21</vt:i4>
      </vt:variant>
    </vt:vector>
  </HeadingPairs>
  <TitlesOfParts>
    <vt:vector size="34" baseType="lpstr">
      <vt:lpstr>標楷體</vt:lpstr>
      <vt:lpstr>Microsoft JhengHei</vt:lpstr>
      <vt:lpstr>Microsoft JhengHei</vt:lpstr>
      <vt:lpstr>新細明體</vt:lpstr>
      <vt:lpstr>宋体</vt:lpstr>
      <vt:lpstr>Arial</vt:lpstr>
      <vt:lpstr>Calibri</vt:lpstr>
      <vt:lpstr>Times New Roman</vt:lpstr>
      <vt:lpstr>Wingdings</vt:lpstr>
      <vt:lpstr>Office 佈景主題</vt:lpstr>
      <vt:lpstr>Acrobat Document</vt:lpstr>
      <vt:lpstr>Adobe Acrobat Document</vt:lpstr>
      <vt:lpstr>Microsoft Excel 97-2003 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唐雪鳴</dc:creator>
  <cp:lastModifiedBy>Nguyen Thi Hang</cp:lastModifiedBy>
  <cp:revision>921</cp:revision>
  <dcterms:created xsi:type="dcterms:W3CDTF">2018-12-07T01:49:44Z</dcterms:created>
  <dcterms:modified xsi:type="dcterms:W3CDTF">2020-07-30T10:42:46Z</dcterms:modified>
</cp:coreProperties>
</file>